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6" r:id="rId2"/>
    <p:sldId id="362" r:id="rId3"/>
    <p:sldId id="363" r:id="rId4"/>
    <p:sldId id="379" r:id="rId5"/>
    <p:sldId id="365" r:id="rId6"/>
    <p:sldId id="386" r:id="rId7"/>
    <p:sldId id="366" r:id="rId8"/>
    <p:sldId id="375" r:id="rId9"/>
    <p:sldId id="376" r:id="rId10"/>
    <p:sldId id="377" r:id="rId11"/>
    <p:sldId id="382" r:id="rId12"/>
    <p:sldId id="380" r:id="rId13"/>
    <p:sldId id="378" r:id="rId14"/>
    <p:sldId id="381" r:id="rId15"/>
    <p:sldId id="368" r:id="rId16"/>
    <p:sldId id="369" r:id="rId17"/>
    <p:sldId id="384" r:id="rId18"/>
    <p:sldId id="385" r:id="rId19"/>
    <p:sldId id="383" r:id="rId20"/>
    <p:sldId id="387" r:id="rId21"/>
  </p:sldIdLst>
  <p:sldSz cx="9144000" cy="6858000" type="screen4x3"/>
  <p:notesSz cx="7102475" cy="102330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FF"/>
    <a:srgbClr val="FF0000"/>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39" d="100"/>
          <a:sy n="139" d="100"/>
        </p:scale>
        <p:origin x="-10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5154"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l" defTabSz="990600" eaLnBrk="1" hangingPunct="1">
              <a:defRPr sz="1300">
                <a:effectLst/>
                <a:latin typeface="Arial" charset="0"/>
              </a:defRPr>
            </a:lvl1pPr>
          </a:lstStyle>
          <a:p>
            <a:pPr>
              <a:defRPr/>
            </a:pPr>
            <a:endParaRPr lang="en-US"/>
          </a:p>
        </p:txBody>
      </p:sp>
      <p:sp>
        <p:nvSpPr>
          <p:cNvPr id="305155" name="Rectangle 3"/>
          <p:cNvSpPr>
            <a:spLocks noGrp="1" noChangeArrowheads="1"/>
          </p:cNvSpPr>
          <p:nvPr>
            <p:ph type="dt" sz="quarter" idx="1"/>
          </p:nvPr>
        </p:nvSpPr>
        <p:spPr bwMode="auto">
          <a:xfrm>
            <a:off x="4022725" y="0"/>
            <a:ext cx="3078163" cy="51117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r" defTabSz="990600" eaLnBrk="1" hangingPunct="1">
              <a:defRPr sz="1300">
                <a:effectLst/>
                <a:latin typeface="Arial" charset="0"/>
              </a:defRPr>
            </a:lvl1pPr>
          </a:lstStyle>
          <a:p>
            <a:pPr>
              <a:defRPr/>
            </a:pPr>
            <a:endParaRPr lang="en-US"/>
          </a:p>
        </p:txBody>
      </p:sp>
      <p:sp>
        <p:nvSpPr>
          <p:cNvPr id="305156" name="Rectangle 4"/>
          <p:cNvSpPr>
            <a:spLocks noGrp="1" noChangeArrowheads="1"/>
          </p:cNvSpPr>
          <p:nvPr>
            <p:ph type="ftr" sz="quarter" idx="2"/>
          </p:nvPr>
        </p:nvSpPr>
        <p:spPr bwMode="auto">
          <a:xfrm>
            <a:off x="0" y="9720263"/>
            <a:ext cx="3078163" cy="511175"/>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algn="l" defTabSz="990600" eaLnBrk="1" hangingPunct="1">
              <a:defRPr sz="1300">
                <a:effectLst/>
                <a:latin typeface="Arial" charset="0"/>
              </a:defRPr>
            </a:lvl1pPr>
          </a:lstStyle>
          <a:p>
            <a:pPr>
              <a:defRPr/>
            </a:pPr>
            <a:endParaRPr lang="en-US"/>
          </a:p>
        </p:txBody>
      </p:sp>
      <p:sp>
        <p:nvSpPr>
          <p:cNvPr id="305157" name="Rectangle 5"/>
          <p:cNvSpPr>
            <a:spLocks noGrp="1" noChangeArrowheads="1"/>
          </p:cNvSpPr>
          <p:nvPr>
            <p:ph type="sldNum" sz="quarter" idx="3"/>
          </p:nvPr>
        </p:nvSpPr>
        <p:spPr bwMode="auto">
          <a:xfrm>
            <a:off x="4022725" y="9720263"/>
            <a:ext cx="3078163" cy="511175"/>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algn="r" defTabSz="990600" eaLnBrk="1" hangingPunct="1">
              <a:defRPr sz="1300">
                <a:effectLst/>
                <a:latin typeface="Arial" charset="0"/>
              </a:defRPr>
            </a:lvl1pPr>
          </a:lstStyle>
          <a:p>
            <a:pPr>
              <a:defRPr/>
            </a:pPr>
            <a:fld id="{DB9BD60A-9459-495B-8DF3-510F1761028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l" defTabSz="990600" eaLnBrk="1" hangingPunct="1">
              <a:defRPr sz="1300">
                <a:effectLst/>
                <a:latin typeface="Arial" charset="0"/>
              </a:defRPr>
            </a:lvl1pPr>
          </a:lstStyle>
          <a:p>
            <a:pPr>
              <a:defRPr/>
            </a:pPr>
            <a:endParaRPr lang="en-US"/>
          </a:p>
        </p:txBody>
      </p:sp>
      <p:sp>
        <p:nvSpPr>
          <p:cNvPr id="3075" name="Rectangle 3"/>
          <p:cNvSpPr>
            <a:spLocks noGrp="1" noChangeArrowheads="1"/>
          </p:cNvSpPr>
          <p:nvPr>
            <p:ph type="dt" idx="1"/>
          </p:nvPr>
        </p:nvSpPr>
        <p:spPr bwMode="auto">
          <a:xfrm>
            <a:off x="4022725" y="0"/>
            <a:ext cx="3078163" cy="51117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r" defTabSz="990600" eaLnBrk="1" hangingPunct="1">
              <a:defRPr sz="1300">
                <a:effectLst/>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92188" y="766763"/>
            <a:ext cx="5118100"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9613" y="4860925"/>
            <a:ext cx="5683250" cy="4605338"/>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720263"/>
            <a:ext cx="3078163" cy="511175"/>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algn="l" defTabSz="990600" eaLnBrk="1" hangingPunct="1">
              <a:defRPr sz="1300">
                <a:effectLst/>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022725" y="9720263"/>
            <a:ext cx="3078163" cy="511175"/>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algn="r" defTabSz="990600" eaLnBrk="1" hangingPunct="1">
              <a:defRPr sz="1300">
                <a:effectLst/>
                <a:latin typeface="Arial" charset="0"/>
              </a:defRPr>
            </a:lvl1pPr>
          </a:lstStyle>
          <a:p>
            <a:pPr>
              <a:defRPr/>
            </a:pPr>
            <a:fld id="{05A453CA-984A-4F75-9F2B-9F4E1EDBF57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B0F68564-4A13-4381-97F0-19A4BB60C24C}"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invGray">
          <a:xfrm>
            <a:off x="685800" y="6529388"/>
            <a:ext cx="3505200" cy="327025"/>
          </a:xfrm>
          <a:prstGeom prst="rect">
            <a:avLst/>
          </a:prstGeom>
          <a:solidFill>
            <a:schemeClr val="hlink"/>
          </a:solidFill>
          <a:ln w="9525">
            <a:noFill/>
            <a:miter lim="800000"/>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5" name="Rectangle 4"/>
          <p:cNvSpPr>
            <a:spLocks noChangeArrowheads="1"/>
          </p:cNvSpPr>
          <p:nvPr userDrawn="1"/>
        </p:nvSpPr>
        <p:spPr bwMode="invGray">
          <a:xfrm>
            <a:off x="685800" y="2438400"/>
            <a:ext cx="8456613" cy="762000"/>
          </a:xfrm>
          <a:prstGeom prst="rect">
            <a:avLst/>
          </a:prstGeom>
          <a:solidFill>
            <a:schemeClr val="hlink"/>
          </a:solidFill>
          <a:ln w="9525">
            <a:noFill/>
            <a:miter lim="800000"/>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6" name="Oval 5"/>
          <p:cNvSpPr>
            <a:spLocks noChangeArrowheads="1"/>
          </p:cNvSpPr>
          <p:nvPr userDrawn="1"/>
        </p:nvSpPr>
        <p:spPr bwMode="invGray">
          <a:xfrm>
            <a:off x="881063" y="117475"/>
            <a:ext cx="66675" cy="66675"/>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7" name="Oval 6"/>
          <p:cNvSpPr>
            <a:spLocks noChangeArrowheads="1"/>
          </p:cNvSpPr>
          <p:nvPr userDrawn="1"/>
        </p:nvSpPr>
        <p:spPr bwMode="invGray">
          <a:xfrm>
            <a:off x="881063" y="347663"/>
            <a:ext cx="66675" cy="65087"/>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8" name="Oval 7"/>
          <p:cNvSpPr>
            <a:spLocks noChangeArrowheads="1"/>
          </p:cNvSpPr>
          <p:nvPr userDrawn="1"/>
        </p:nvSpPr>
        <p:spPr bwMode="invGray">
          <a:xfrm>
            <a:off x="881063" y="574675"/>
            <a:ext cx="66675" cy="65088"/>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9" name="Oval 8"/>
          <p:cNvSpPr>
            <a:spLocks noChangeArrowheads="1"/>
          </p:cNvSpPr>
          <p:nvPr userDrawn="1"/>
        </p:nvSpPr>
        <p:spPr bwMode="invGray">
          <a:xfrm>
            <a:off x="881063" y="1033463"/>
            <a:ext cx="66675" cy="65087"/>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10" name="Oval 9"/>
          <p:cNvSpPr>
            <a:spLocks noChangeArrowheads="1"/>
          </p:cNvSpPr>
          <p:nvPr userDrawn="1"/>
        </p:nvSpPr>
        <p:spPr bwMode="invGray">
          <a:xfrm>
            <a:off x="881063" y="1260475"/>
            <a:ext cx="66675" cy="66675"/>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11" name="Oval 10"/>
          <p:cNvSpPr>
            <a:spLocks noChangeArrowheads="1"/>
          </p:cNvSpPr>
          <p:nvPr userDrawn="1"/>
        </p:nvSpPr>
        <p:spPr bwMode="invGray">
          <a:xfrm>
            <a:off x="881063" y="1490663"/>
            <a:ext cx="66675" cy="65087"/>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12" name="Oval 11"/>
          <p:cNvSpPr>
            <a:spLocks noChangeArrowheads="1"/>
          </p:cNvSpPr>
          <p:nvPr userDrawn="1"/>
        </p:nvSpPr>
        <p:spPr bwMode="invGray">
          <a:xfrm>
            <a:off x="881063" y="1717675"/>
            <a:ext cx="66675" cy="65088"/>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13" name="Oval 12"/>
          <p:cNvSpPr>
            <a:spLocks noChangeArrowheads="1"/>
          </p:cNvSpPr>
          <p:nvPr userDrawn="1"/>
        </p:nvSpPr>
        <p:spPr bwMode="invGray">
          <a:xfrm>
            <a:off x="881063" y="1947863"/>
            <a:ext cx="66675" cy="63500"/>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14" name="Oval 13"/>
          <p:cNvSpPr>
            <a:spLocks noChangeArrowheads="1"/>
          </p:cNvSpPr>
          <p:nvPr userDrawn="1"/>
        </p:nvSpPr>
        <p:spPr bwMode="invGray">
          <a:xfrm>
            <a:off x="881063" y="2176463"/>
            <a:ext cx="66675" cy="65087"/>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grpSp>
        <p:nvGrpSpPr>
          <p:cNvPr id="15" name="Group 14"/>
          <p:cNvGrpSpPr>
            <a:grpSpLocks/>
          </p:cNvGrpSpPr>
          <p:nvPr userDrawn="1"/>
        </p:nvGrpSpPr>
        <p:grpSpPr bwMode="auto">
          <a:xfrm>
            <a:off x="4538663" y="6670675"/>
            <a:ext cx="4332287" cy="65088"/>
            <a:chOff x="2859" y="4202"/>
            <a:chExt cx="2729" cy="41"/>
          </a:xfrm>
        </p:grpSpPr>
        <p:sp>
          <p:nvSpPr>
            <p:cNvPr id="16" name="Oval 15"/>
            <p:cNvSpPr>
              <a:spLocks noChangeArrowheads="1"/>
            </p:cNvSpPr>
            <p:nvPr userDrawn="1"/>
          </p:nvSpPr>
          <p:spPr bwMode="invGray">
            <a:xfrm>
              <a:off x="2859" y="4202"/>
              <a:ext cx="42" cy="41"/>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17" name="Oval 16"/>
            <p:cNvSpPr>
              <a:spLocks noChangeArrowheads="1"/>
            </p:cNvSpPr>
            <p:nvPr userDrawn="1"/>
          </p:nvSpPr>
          <p:spPr bwMode="invGray">
            <a:xfrm>
              <a:off x="3243" y="4202"/>
              <a:ext cx="42" cy="41"/>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18" name="Oval 17"/>
            <p:cNvSpPr>
              <a:spLocks noChangeArrowheads="1"/>
            </p:cNvSpPr>
            <p:nvPr userDrawn="1"/>
          </p:nvSpPr>
          <p:spPr bwMode="invGray">
            <a:xfrm>
              <a:off x="3627" y="4202"/>
              <a:ext cx="41" cy="41"/>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19" name="Oval 18"/>
            <p:cNvSpPr>
              <a:spLocks noChangeArrowheads="1"/>
            </p:cNvSpPr>
            <p:nvPr userDrawn="1"/>
          </p:nvSpPr>
          <p:spPr bwMode="invGray">
            <a:xfrm>
              <a:off x="4011" y="4202"/>
              <a:ext cx="41" cy="41"/>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20" name="Oval 19"/>
            <p:cNvSpPr>
              <a:spLocks noChangeArrowheads="1"/>
            </p:cNvSpPr>
            <p:nvPr userDrawn="1"/>
          </p:nvSpPr>
          <p:spPr bwMode="invGray">
            <a:xfrm>
              <a:off x="4395" y="4202"/>
              <a:ext cx="42" cy="41"/>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21" name="Oval 20"/>
            <p:cNvSpPr>
              <a:spLocks noChangeArrowheads="1"/>
            </p:cNvSpPr>
            <p:nvPr userDrawn="1"/>
          </p:nvSpPr>
          <p:spPr bwMode="invGray">
            <a:xfrm>
              <a:off x="4779" y="4202"/>
              <a:ext cx="42" cy="41"/>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22" name="Oval 21"/>
            <p:cNvSpPr>
              <a:spLocks noChangeArrowheads="1"/>
            </p:cNvSpPr>
            <p:nvPr userDrawn="1"/>
          </p:nvSpPr>
          <p:spPr bwMode="invGray">
            <a:xfrm>
              <a:off x="5163" y="4202"/>
              <a:ext cx="42" cy="41"/>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23" name="Oval 22"/>
            <p:cNvSpPr>
              <a:spLocks noChangeArrowheads="1"/>
            </p:cNvSpPr>
            <p:nvPr userDrawn="1"/>
          </p:nvSpPr>
          <p:spPr bwMode="invGray">
            <a:xfrm>
              <a:off x="5547" y="4202"/>
              <a:ext cx="41" cy="41"/>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grpSp>
      <p:sp>
        <p:nvSpPr>
          <p:cNvPr id="24" name="Oval 23"/>
          <p:cNvSpPr>
            <a:spLocks noChangeArrowheads="1"/>
          </p:cNvSpPr>
          <p:nvPr userDrawn="1"/>
        </p:nvSpPr>
        <p:spPr bwMode="invGray">
          <a:xfrm>
            <a:off x="881063" y="804863"/>
            <a:ext cx="66675" cy="63500"/>
          </a:xfrm>
          <a:prstGeom prst="ellipse">
            <a:avLst/>
          </a:prstGeom>
          <a:solidFill>
            <a:schemeClr val="tx2"/>
          </a:solidFill>
          <a:ln w="9525">
            <a:noFill/>
            <a:round/>
            <a:headEnd/>
            <a:tailEnd/>
          </a:ln>
          <a:effectLst/>
        </p:spPr>
        <p:txBody>
          <a:bodyPr/>
          <a:lstStyle/>
          <a:p>
            <a:pPr algn="ctr" eaLnBrk="0" hangingPunct="0">
              <a:defRPr/>
            </a:pPr>
            <a:endParaRPr lang="en-AU">
              <a:effectLst>
                <a:outerShdw blurRad="38100" dist="38100" dir="2700000" algn="tl">
                  <a:srgbClr val="000000">
                    <a:alpha val="43137"/>
                  </a:srgbClr>
                </a:outerShdw>
              </a:effectLst>
            </a:endParaRPr>
          </a:p>
        </p:txBody>
      </p:sp>
      <p:sp>
        <p:nvSpPr>
          <p:cNvPr id="7196" name="Rectangle 28"/>
          <p:cNvSpPr>
            <a:spLocks noGrp="1" noChangeArrowheads="1"/>
          </p:cNvSpPr>
          <p:nvPr>
            <p:ph type="ctrTitle" sz="quarter"/>
          </p:nvPr>
        </p:nvSpPr>
        <p:spPr>
          <a:xfrm>
            <a:off x="685800" y="2286000"/>
            <a:ext cx="7772400" cy="1143000"/>
          </a:xfrm>
          <a:noFill/>
          <a:ln w="9525">
            <a:noFill/>
          </a:ln>
        </p:spPr>
        <p:txBody>
          <a:bodyPr/>
          <a:lstStyle>
            <a:lvl1pPr>
              <a:defRPr>
                <a:solidFill>
                  <a:srgbClr val="FF0000"/>
                </a:solidFill>
              </a:defRPr>
            </a:lvl1pPr>
          </a:lstStyle>
          <a:p>
            <a:r>
              <a:rPr lang="en-US"/>
              <a:t>Click to edit Master title style</a:t>
            </a:r>
          </a:p>
        </p:txBody>
      </p:sp>
      <p:sp>
        <p:nvSpPr>
          <p:cNvPr id="7197" name="Rectangle 29"/>
          <p:cNvSpPr>
            <a:spLocks noGrp="1" noChangeArrowheads="1"/>
          </p:cNvSpPr>
          <p:nvPr>
            <p:ph type="subTitle" sz="quarter" idx="1"/>
          </p:nvPr>
        </p:nvSpPr>
        <p:spPr>
          <a:xfrm>
            <a:off x="2057400" y="4114800"/>
            <a:ext cx="6400800" cy="1752600"/>
          </a:xfrm>
        </p:spPr>
        <p:txBody>
          <a:bodyPr/>
          <a:lstStyle>
            <a:lvl1pPr marL="0" indent="0" algn="ctr">
              <a:buFontTx/>
              <a:buNone/>
              <a:defRPr sz="3200"/>
            </a:lvl1pPr>
          </a:lstStyle>
          <a:p>
            <a:r>
              <a:rPr lang="en-US"/>
              <a:t>Click to edit Master subtitle style</a:t>
            </a:r>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sldNum" sz="quarter" idx="10"/>
          </p:nvPr>
        </p:nvSpPr>
        <p:spPr>
          <a:ln/>
        </p:spPr>
        <p:txBody>
          <a:bodyPr/>
          <a:lstStyle>
            <a:lvl1pPr>
              <a:defRPr/>
            </a:lvl1pPr>
          </a:lstStyle>
          <a:p>
            <a:pPr>
              <a:defRPr/>
            </a:pPr>
            <a:fld id="{06D10931-3BFD-49CE-9EFE-39C020D9EE7B}" type="slidenum">
              <a:rPr lang="en-US"/>
              <a:pPr>
                <a:defRPr/>
              </a:pPr>
              <a:t>‹#›</a:t>
            </a:fld>
            <a:endParaRPr lang="en-US"/>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76200"/>
            <a:ext cx="2190750" cy="61722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228600" y="76200"/>
            <a:ext cx="64198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sldNum" sz="quarter" idx="10"/>
          </p:nvPr>
        </p:nvSpPr>
        <p:spPr>
          <a:ln/>
        </p:spPr>
        <p:txBody>
          <a:bodyPr/>
          <a:lstStyle>
            <a:lvl1pPr>
              <a:defRPr/>
            </a:lvl1pPr>
          </a:lstStyle>
          <a:p>
            <a:pPr>
              <a:defRPr/>
            </a:pPr>
            <a:fld id="{E404F3CF-8DD7-4C58-B18E-FD8932FF462D}" type="slidenum">
              <a:rPr lang="en-US"/>
              <a:pPr>
                <a:defRPr/>
              </a:pPr>
              <a:t>‹#›</a:t>
            </a:fld>
            <a:endParaRPr lang="en-US"/>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6096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228600" y="838200"/>
            <a:ext cx="43053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86300" y="838200"/>
            <a:ext cx="43053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sldNum" sz="quarter" idx="10"/>
          </p:nvPr>
        </p:nvSpPr>
        <p:spPr>
          <a:ln/>
        </p:spPr>
        <p:txBody>
          <a:bodyPr/>
          <a:lstStyle>
            <a:lvl1pPr>
              <a:defRPr/>
            </a:lvl1pPr>
          </a:lstStyle>
          <a:p>
            <a:pPr>
              <a:defRPr/>
            </a:pPr>
            <a:fld id="{70E39F73-DA59-49C2-A862-6E84EE696854}" type="slidenum">
              <a:rPr lang="en-US"/>
              <a:pPr>
                <a:defRPr/>
              </a:pPr>
              <a:t>‹#›</a:t>
            </a:fld>
            <a:endParaRPr lang="en-US"/>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sldNum" sz="quarter" idx="10"/>
          </p:nvPr>
        </p:nvSpPr>
        <p:spPr>
          <a:ln/>
        </p:spPr>
        <p:txBody>
          <a:bodyPr/>
          <a:lstStyle>
            <a:lvl1pPr>
              <a:defRPr/>
            </a:lvl1pPr>
          </a:lstStyle>
          <a:p>
            <a:pPr>
              <a:defRPr/>
            </a:pPr>
            <a:fld id="{5FE3D893-EEF7-44C6-93DD-785CB4B7C76D}" type="slidenum">
              <a:rPr lang="en-US"/>
              <a:pPr>
                <a:defRPr/>
              </a:pPr>
              <a:t>‹#›</a:t>
            </a:fld>
            <a:endParaRPr lang="en-US"/>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D3B261E9-3DBF-4EAA-BE50-D4B2B3687FF5}" type="slidenum">
              <a:rPr lang="en-US"/>
              <a:pPr>
                <a:defRPr/>
              </a:pPr>
              <a:t>‹#›</a:t>
            </a:fld>
            <a:endParaRPr lang="en-US"/>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228600" y="8382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86300" y="8382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sldNum" sz="quarter" idx="10"/>
          </p:nvPr>
        </p:nvSpPr>
        <p:spPr>
          <a:ln/>
        </p:spPr>
        <p:txBody>
          <a:bodyPr/>
          <a:lstStyle>
            <a:lvl1pPr>
              <a:defRPr/>
            </a:lvl1pPr>
          </a:lstStyle>
          <a:p>
            <a:pPr>
              <a:defRPr/>
            </a:pPr>
            <a:fld id="{9F03242D-B094-4AD9-BE56-01438F6493FA}" type="slidenum">
              <a:rPr lang="en-US"/>
              <a:pPr>
                <a:defRPr/>
              </a:pPr>
              <a:t>‹#›</a:t>
            </a:fld>
            <a:endParaRPr lang="en-US"/>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
          <p:cNvSpPr>
            <a:spLocks noGrp="1" noChangeArrowheads="1"/>
          </p:cNvSpPr>
          <p:nvPr>
            <p:ph type="sldNum" sz="quarter" idx="10"/>
          </p:nvPr>
        </p:nvSpPr>
        <p:spPr>
          <a:ln/>
        </p:spPr>
        <p:txBody>
          <a:bodyPr/>
          <a:lstStyle>
            <a:lvl1pPr>
              <a:defRPr/>
            </a:lvl1pPr>
          </a:lstStyle>
          <a:p>
            <a:pPr>
              <a:defRPr/>
            </a:pPr>
            <a:fld id="{57F718D2-3436-4089-955D-8BFBDD12D32C}" type="slidenum">
              <a:rPr lang="en-US"/>
              <a:pPr>
                <a:defRPr/>
              </a:pPr>
              <a:t>‹#›</a:t>
            </a:fld>
            <a:endParaRPr lang="en-US"/>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
          <p:cNvSpPr>
            <a:spLocks noGrp="1" noChangeArrowheads="1"/>
          </p:cNvSpPr>
          <p:nvPr>
            <p:ph type="sldNum" sz="quarter" idx="10"/>
          </p:nvPr>
        </p:nvSpPr>
        <p:spPr>
          <a:ln/>
        </p:spPr>
        <p:txBody>
          <a:bodyPr/>
          <a:lstStyle>
            <a:lvl1pPr>
              <a:defRPr/>
            </a:lvl1pPr>
          </a:lstStyle>
          <a:p>
            <a:pPr>
              <a:defRPr/>
            </a:pPr>
            <a:fld id="{37CEE735-8F0E-42CF-8EAD-199B6A5AB6CD}" type="slidenum">
              <a:rPr lang="en-US"/>
              <a:pPr>
                <a:defRPr/>
              </a:pPr>
              <a:t>‹#›</a:t>
            </a:fld>
            <a:endParaRPr lang="en-US"/>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CD8E28D-BB2A-47F7-88A7-852867A34FC4}" type="slidenum">
              <a:rPr lang="en-US"/>
              <a:pPr>
                <a:defRPr/>
              </a:pPr>
              <a:t>‹#›</a:t>
            </a:fld>
            <a:endParaRPr lang="en-US"/>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12D581A-14D7-4D10-B5AC-C07368A4F890}" type="slidenum">
              <a:rPr lang="en-US"/>
              <a:pPr>
                <a:defRPr/>
              </a:pPr>
              <a:t>‹#›</a:t>
            </a:fld>
            <a:endParaRPr lang="en-US"/>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17F0450-04DC-48A5-8FF3-25F7D9F211BF}" type="slidenum">
              <a:rPr lang="en-US"/>
              <a:pPr>
                <a:defRPr/>
              </a:pPr>
              <a:t>‹#›</a:t>
            </a:fld>
            <a:endParaRPr lang="en-US"/>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04800" y="76200"/>
            <a:ext cx="8534400" cy="609600"/>
          </a:xfrm>
          <a:prstGeom prst="rect">
            <a:avLst/>
          </a:prstGeom>
          <a:solidFill>
            <a:srgbClr val="FFFF66"/>
          </a:solidFill>
          <a:ln w="25400" cap="sq">
            <a:solidFill>
              <a:srgbClr val="339966"/>
            </a:solidFill>
            <a:miter lim="800000"/>
            <a:headEnd type="none" w="sm" len="sm"/>
            <a:tailEnd type="none" w="sm" len="sm"/>
          </a:ln>
          <a:effectLst/>
        </p:spPr>
        <p:txBody>
          <a:bodyPr wrap="none" anchor="ctr"/>
          <a:lstStyle/>
          <a:p>
            <a:pPr algn="ctr" eaLnBrk="0" hangingPunct="0">
              <a:defRPr/>
            </a:pPr>
            <a:endParaRPr lang="en-AU">
              <a:effectLst>
                <a:outerShdw blurRad="38100" dist="38100" dir="2700000" algn="tl">
                  <a:srgbClr val="000000">
                    <a:alpha val="43137"/>
                  </a:srgbClr>
                </a:outerShdw>
              </a:effectLst>
            </a:endParaRPr>
          </a:p>
        </p:txBody>
      </p:sp>
      <p:sp>
        <p:nvSpPr>
          <p:cNvPr id="6147" name="Rectangle 3"/>
          <p:cNvSpPr>
            <a:spLocks noGrp="1" noChangeArrowheads="1"/>
          </p:cNvSpPr>
          <p:nvPr>
            <p:ph type="title"/>
          </p:nvPr>
        </p:nvSpPr>
        <p:spPr bwMode="auto">
          <a:xfrm>
            <a:off x="304800" y="76200"/>
            <a:ext cx="8534400" cy="609600"/>
          </a:xfrm>
          <a:prstGeom prst="rect">
            <a:avLst/>
          </a:prstGeom>
          <a:solidFill>
            <a:srgbClr val="FFFF99">
              <a:alpha val="50195"/>
            </a:srgbClr>
          </a:solidFill>
          <a:ln w="12700">
            <a:solidFill>
              <a:schemeClr val="tx1"/>
            </a:solid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6148" name="Rectangle 4"/>
          <p:cNvSpPr>
            <a:spLocks noGrp="1" noChangeArrowheads="1"/>
          </p:cNvSpPr>
          <p:nvPr>
            <p:ph type="body" idx="1"/>
          </p:nvPr>
        </p:nvSpPr>
        <p:spPr bwMode="auto">
          <a:xfrm>
            <a:off x="228600" y="838200"/>
            <a:ext cx="8763000" cy="5410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9" name="Rectangle 5"/>
          <p:cNvSpPr>
            <a:spLocks noGrp="1" noChangeArrowheads="1"/>
          </p:cNvSpPr>
          <p:nvPr>
            <p:ph type="sldNum" sz="quarter" idx="4"/>
          </p:nvPr>
        </p:nvSpPr>
        <p:spPr bwMode="auto">
          <a:xfrm>
            <a:off x="76200" y="6324600"/>
            <a:ext cx="8382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spcBef>
                <a:spcPct val="50000"/>
              </a:spcBef>
              <a:defRPr sz="1400">
                <a:effectLst/>
                <a:latin typeface="+mn-lt"/>
              </a:defRPr>
            </a:lvl1pPr>
          </a:lstStyle>
          <a:p>
            <a:pPr>
              <a:defRPr/>
            </a:pPr>
            <a:fld id="{74F91CCE-CEB6-4DE4-AFE0-BF4FE67E4E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left)">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8">
                                            <p:txEl>
                                              <p:pRg st="0" end="0"/>
                                            </p:txEl>
                                          </p:spTgt>
                                        </p:tgtEl>
                                        <p:attrNameLst>
                                          <p:attrName>style.visibility</p:attrName>
                                        </p:attrNameLst>
                                      </p:cBhvr>
                                      <p:to>
                                        <p:strVal val="visible"/>
                                      </p:to>
                                    </p:set>
                                    <p:animEffect transition="in" filter="wipe(up)">
                                      <p:cBhvr>
                                        <p:cTn id="12" dur="500"/>
                                        <p:tgtEl>
                                          <p:spTgt spid="614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48">
                                            <p:txEl>
                                              <p:pRg st="1" end="1"/>
                                            </p:txEl>
                                          </p:spTgt>
                                        </p:tgtEl>
                                        <p:attrNameLst>
                                          <p:attrName>style.visibility</p:attrName>
                                        </p:attrNameLst>
                                      </p:cBhvr>
                                      <p:to>
                                        <p:strVal val="visible"/>
                                      </p:to>
                                    </p:set>
                                    <p:animEffect transition="in" filter="wipe(up)">
                                      <p:cBhvr>
                                        <p:cTn id="17" dur="500"/>
                                        <p:tgtEl>
                                          <p:spTgt spid="614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148">
                                            <p:txEl>
                                              <p:pRg st="2" end="2"/>
                                            </p:txEl>
                                          </p:spTgt>
                                        </p:tgtEl>
                                        <p:attrNameLst>
                                          <p:attrName>style.visibility</p:attrName>
                                        </p:attrNameLst>
                                      </p:cBhvr>
                                      <p:to>
                                        <p:strVal val="visible"/>
                                      </p:to>
                                    </p:set>
                                    <p:animEffect transition="in" filter="wipe(up)">
                                      <p:cBhvr>
                                        <p:cTn id="22" dur="500"/>
                                        <p:tgtEl>
                                          <p:spTgt spid="614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148">
                                            <p:txEl>
                                              <p:pRg st="3" end="3"/>
                                            </p:txEl>
                                          </p:spTgt>
                                        </p:tgtEl>
                                        <p:attrNameLst>
                                          <p:attrName>style.visibility</p:attrName>
                                        </p:attrNameLst>
                                      </p:cBhvr>
                                      <p:to>
                                        <p:strVal val="visible"/>
                                      </p:to>
                                    </p:set>
                                    <p:animEffect transition="in" filter="wipe(up)">
                                      <p:cBhvr>
                                        <p:cTn id="27" dur="500"/>
                                        <p:tgtEl>
                                          <p:spTgt spid="614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148">
                                            <p:txEl>
                                              <p:pRg st="4" end="4"/>
                                            </p:txEl>
                                          </p:spTgt>
                                        </p:tgtEl>
                                        <p:attrNameLst>
                                          <p:attrName>style.visibility</p:attrName>
                                        </p:attrNameLst>
                                      </p:cBhvr>
                                      <p:to>
                                        <p:strVal val="visible"/>
                                      </p:to>
                                    </p:set>
                                    <p:animEffect transition="in" filter="wipe(up)">
                                      <p:cBhvr>
                                        <p:cTn id="32" dur="500"/>
                                        <p:tgtEl>
                                          <p:spTgt spid="61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build="p" bldLvl="5">
        <p:tmplLst>
          <p:tmpl lvl="1">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wipe(up)">
                      <p:cBhvr>
                        <p:cTn dur="500"/>
                        <p:tgtEl>
                          <p:spTgt spid="6148"/>
                        </p:tgtEl>
                      </p:cBhvr>
                    </p:animEffect>
                  </p:childTnLst>
                </p:cTn>
              </p:par>
            </p:tnLst>
          </p:tmpl>
        </p:tmplLst>
      </p:bldP>
    </p:bldLst>
  </p:timing>
  <p:txStyles>
    <p:titleStyle>
      <a:lvl1pPr algn="l" rtl="0" eaLnBrk="0" fontAlgn="base" hangingPunct="0">
        <a:spcBef>
          <a:spcPct val="0"/>
        </a:spcBef>
        <a:spcAft>
          <a:spcPct val="0"/>
        </a:spcAft>
        <a:defRPr kumimoji="1" sz="2800">
          <a:solidFill>
            <a:srgbClr val="003399"/>
          </a:solidFill>
          <a:latin typeface="+mj-lt"/>
          <a:ea typeface="+mj-ea"/>
          <a:cs typeface="+mj-cs"/>
        </a:defRPr>
      </a:lvl1pPr>
      <a:lvl2pPr algn="l" rtl="0" eaLnBrk="0" fontAlgn="base" hangingPunct="0">
        <a:spcBef>
          <a:spcPct val="0"/>
        </a:spcBef>
        <a:spcAft>
          <a:spcPct val="0"/>
        </a:spcAft>
        <a:defRPr kumimoji="1" sz="2800">
          <a:solidFill>
            <a:srgbClr val="003399"/>
          </a:solidFill>
          <a:latin typeface="Comic Sans MS" pitchFamily="66" charset="0"/>
        </a:defRPr>
      </a:lvl2pPr>
      <a:lvl3pPr algn="l" rtl="0" eaLnBrk="0" fontAlgn="base" hangingPunct="0">
        <a:spcBef>
          <a:spcPct val="0"/>
        </a:spcBef>
        <a:spcAft>
          <a:spcPct val="0"/>
        </a:spcAft>
        <a:defRPr kumimoji="1" sz="2800">
          <a:solidFill>
            <a:srgbClr val="003399"/>
          </a:solidFill>
          <a:latin typeface="Comic Sans MS" pitchFamily="66" charset="0"/>
        </a:defRPr>
      </a:lvl3pPr>
      <a:lvl4pPr algn="l" rtl="0" eaLnBrk="0" fontAlgn="base" hangingPunct="0">
        <a:spcBef>
          <a:spcPct val="0"/>
        </a:spcBef>
        <a:spcAft>
          <a:spcPct val="0"/>
        </a:spcAft>
        <a:defRPr kumimoji="1" sz="2800">
          <a:solidFill>
            <a:srgbClr val="003399"/>
          </a:solidFill>
          <a:latin typeface="Comic Sans MS" pitchFamily="66" charset="0"/>
        </a:defRPr>
      </a:lvl4pPr>
      <a:lvl5pPr algn="l" rtl="0" eaLnBrk="0" fontAlgn="base" hangingPunct="0">
        <a:spcBef>
          <a:spcPct val="0"/>
        </a:spcBef>
        <a:spcAft>
          <a:spcPct val="0"/>
        </a:spcAft>
        <a:defRPr kumimoji="1" sz="2800">
          <a:solidFill>
            <a:srgbClr val="003399"/>
          </a:solidFill>
          <a:latin typeface="Comic Sans MS" pitchFamily="66" charset="0"/>
        </a:defRPr>
      </a:lvl5pPr>
      <a:lvl6pPr marL="457200" algn="l" rtl="0" eaLnBrk="0" fontAlgn="base" hangingPunct="0">
        <a:spcBef>
          <a:spcPct val="0"/>
        </a:spcBef>
        <a:spcAft>
          <a:spcPct val="0"/>
        </a:spcAft>
        <a:defRPr kumimoji="1" sz="2800">
          <a:solidFill>
            <a:srgbClr val="003399"/>
          </a:solidFill>
          <a:latin typeface="Comic Sans MS" pitchFamily="66" charset="0"/>
        </a:defRPr>
      </a:lvl6pPr>
      <a:lvl7pPr marL="914400" algn="l" rtl="0" eaLnBrk="0" fontAlgn="base" hangingPunct="0">
        <a:spcBef>
          <a:spcPct val="0"/>
        </a:spcBef>
        <a:spcAft>
          <a:spcPct val="0"/>
        </a:spcAft>
        <a:defRPr kumimoji="1" sz="2800">
          <a:solidFill>
            <a:srgbClr val="003399"/>
          </a:solidFill>
          <a:latin typeface="Comic Sans MS" pitchFamily="66" charset="0"/>
        </a:defRPr>
      </a:lvl7pPr>
      <a:lvl8pPr marL="1371600" algn="l" rtl="0" eaLnBrk="0" fontAlgn="base" hangingPunct="0">
        <a:spcBef>
          <a:spcPct val="0"/>
        </a:spcBef>
        <a:spcAft>
          <a:spcPct val="0"/>
        </a:spcAft>
        <a:defRPr kumimoji="1" sz="2800">
          <a:solidFill>
            <a:srgbClr val="003399"/>
          </a:solidFill>
          <a:latin typeface="Comic Sans MS" pitchFamily="66" charset="0"/>
        </a:defRPr>
      </a:lvl8pPr>
      <a:lvl9pPr marL="1828800" algn="l" rtl="0" eaLnBrk="0" fontAlgn="base" hangingPunct="0">
        <a:spcBef>
          <a:spcPct val="0"/>
        </a:spcBef>
        <a:spcAft>
          <a:spcPct val="0"/>
        </a:spcAft>
        <a:defRPr kumimoji="1" sz="2800">
          <a:solidFill>
            <a:srgbClr val="003399"/>
          </a:solidFill>
          <a:latin typeface="Comic Sans MS" pitchFamily="66" charset="0"/>
        </a:defRPr>
      </a:lvl9pPr>
    </p:titleStyle>
    <p:bodyStyle>
      <a:lvl1pPr marL="342900" indent="-342900" algn="l"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4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400">
          <a:solidFill>
            <a:schemeClr val="tx1"/>
          </a:solidFill>
          <a:latin typeface="+mn-lt"/>
        </a:defRPr>
      </a:lvl4pPr>
      <a:lvl5pPr marL="2057400" indent="-228600" algn="l" rtl="0" eaLnBrk="0" fontAlgn="base" hangingPunct="0">
        <a:spcBef>
          <a:spcPct val="20000"/>
        </a:spcBef>
        <a:spcAft>
          <a:spcPct val="0"/>
        </a:spcAft>
        <a:buChar char="•"/>
        <a:defRPr kumimoji="1" sz="2400">
          <a:solidFill>
            <a:schemeClr val="tx1"/>
          </a:solidFill>
          <a:latin typeface="+mn-lt"/>
        </a:defRPr>
      </a:lvl5pPr>
      <a:lvl6pPr marL="2514600" indent="-228600" algn="l" rtl="0" eaLnBrk="0" fontAlgn="base" hangingPunct="0">
        <a:spcBef>
          <a:spcPct val="20000"/>
        </a:spcBef>
        <a:spcAft>
          <a:spcPct val="0"/>
        </a:spcAft>
        <a:buChar char="•"/>
        <a:defRPr kumimoji="1" sz="2400">
          <a:solidFill>
            <a:schemeClr val="tx1"/>
          </a:solidFill>
          <a:latin typeface="+mn-lt"/>
        </a:defRPr>
      </a:lvl6pPr>
      <a:lvl7pPr marL="2971800" indent="-228600" algn="l" rtl="0" eaLnBrk="0" fontAlgn="base" hangingPunct="0">
        <a:spcBef>
          <a:spcPct val="20000"/>
        </a:spcBef>
        <a:spcAft>
          <a:spcPct val="0"/>
        </a:spcAft>
        <a:buChar char="•"/>
        <a:defRPr kumimoji="1" sz="2400">
          <a:solidFill>
            <a:schemeClr val="tx1"/>
          </a:solidFill>
          <a:latin typeface="+mn-lt"/>
        </a:defRPr>
      </a:lvl7pPr>
      <a:lvl8pPr marL="3429000" indent="-228600" algn="l" rtl="0" eaLnBrk="0" fontAlgn="base" hangingPunct="0">
        <a:spcBef>
          <a:spcPct val="20000"/>
        </a:spcBef>
        <a:spcAft>
          <a:spcPct val="0"/>
        </a:spcAft>
        <a:buChar char="•"/>
        <a:defRPr kumimoji="1" sz="2400">
          <a:solidFill>
            <a:schemeClr val="tx1"/>
          </a:solidFill>
          <a:latin typeface="+mn-lt"/>
        </a:defRPr>
      </a:lvl8pPr>
      <a:lvl9pPr marL="3886200" indent="-228600" algn="l" rtl="0" eaLnBrk="0" fontAlgn="base" hangingPunct="0">
        <a:spcBef>
          <a:spcPct val="20000"/>
        </a:spcBef>
        <a:spcAft>
          <a:spcPct val="0"/>
        </a:spcAft>
        <a:buChar char="•"/>
        <a:defRPr kumimoji="1"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btdeflation.com/blogs" TargetMode="External"/><Relationship Id="rId7"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wmf"/><Relationship Id="rId5" Type="http://schemas.openxmlformats.org/officeDocument/2006/relationships/image" Target="../media/image1.wmf"/><Relationship Id="rId4" Type="http://schemas.openxmlformats.org/officeDocument/2006/relationships/hyperlink" Target="http://www.debunkingeconomics.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hyperlink" Target="http://www.debtdeflation.com/blogs/wp-content/uploads/models/setupVisSimViewer70.exe" TargetMode="Externa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hyperlink" Target="http://www.debtdeflation.com/blogs/wp-content/uploads/models/setupVisSimViewer70.exe" TargetMode="Externa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tc.com/mathca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slideLayout" Target="../slideLayouts/slideLayout2.xml"/><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714348" y="2428868"/>
            <a:ext cx="8458200" cy="785818"/>
          </a:xfrm>
          <a:noFill/>
          <a:ln w="12700"/>
        </p:spPr>
        <p:txBody>
          <a:bodyPr/>
          <a:lstStyle/>
          <a:p>
            <a:r>
              <a:rPr lang="en-AU" dirty="0" smtClean="0"/>
              <a:t>Solving Circuit Theory Conundrums</a:t>
            </a:r>
            <a:endParaRPr lang="en-US" dirty="0" smtClean="0"/>
          </a:p>
        </p:txBody>
      </p:sp>
      <p:sp>
        <p:nvSpPr>
          <p:cNvPr id="16386" name="Rectangle 3"/>
          <p:cNvSpPr>
            <a:spLocks noGrp="1" noChangeArrowheads="1"/>
          </p:cNvSpPr>
          <p:nvPr>
            <p:ph type="subTitle" idx="1"/>
          </p:nvPr>
        </p:nvSpPr>
        <p:spPr>
          <a:xfrm>
            <a:off x="2051050" y="3573463"/>
            <a:ext cx="6473825" cy="2519362"/>
          </a:xfrm>
        </p:spPr>
        <p:txBody>
          <a:bodyPr/>
          <a:lstStyle/>
          <a:p>
            <a:pPr>
              <a:lnSpc>
                <a:spcPct val="90000"/>
              </a:lnSpc>
            </a:pPr>
            <a:r>
              <a:rPr lang="en-AU" sz="2800" dirty="0" smtClean="0"/>
              <a:t>Steve Keen</a:t>
            </a:r>
          </a:p>
          <a:p>
            <a:pPr>
              <a:lnSpc>
                <a:spcPct val="90000"/>
              </a:lnSpc>
            </a:pPr>
            <a:r>
              <a:rPr lang="en-AU" sz="2800" dirty="0" smtClean="0"/>
              <a:t>University of Western Sydney</a:t>
            </a:r>
          </a:p>
          <a:p>
            <a:pPr>
              <a:lnSpc>
                <a:spcPct val="90000"/>
              </a:lnSpc>
            </a:pPr>
            <a:r>
              <a:rPr lang="en-AU" sz="2800" dirty="0" smtClean="0"/>
              <a:t>Debunking Economics</a:t>
            </a:r>
          </a:p>
          <a:p>
            <a:pPr>
              <a:lnSpc>
                <a:spcPct val="90000"/>
              </a:lnSpc>
            </a:pPr>
            <a:r>
              <a:rPr lang="en-AU" sz="2800" dirty="0" smtClean="0">
                <a:hlinkClick r:id="rId3"/>
              </a:rPr>
              <a:t>www.debtdeflation.com/blogs</a:t>
            </a:r>
            <a:endParaRPr lang="en-AU" sz="2800" dirty="0" smtClean="0"/>
          </a:p>
          <a:p>
            <a:pPr>
              <a:lnSpc>
                <a:spcPct val="90000"/>
              </a:lnSpc>
            </a:pPr>
            <a:r>
              <a:rPr lang="en-AU" sz="2800" dirty="0" smtClean="0">
                <a:hlinkClick r:id="rId4"/>
              </a:rPr>
              <a:t>www.debunkingeconomics.com</a:t>
            </a:r>
            <a:endParaRPr lang="en-AU" sz="2800" dirty="0" smtClean="0"/>
          </a:p>
        </p:txBody>
      </p:sp>
      <p:pic>
        <p:nvPicPr>
          <p:cNvPr id="4" name="Picture 3"/>
          <p:cNvPicPr/>
          <p:nvPr/>
        </p:nvPicPr>
        <p:blipFill>
          <a:blip r:embed="rId5" cstate="print"/>
          <a:srcRect/>
          <a:stretch>
            <a:fillRect/>
          </a:stretch>
        </p:blipFill>
        <p:spPr bwMode="auto">
          <a:xfrm>
            <a:off x="12218" y="13726"/>
            <a:ext cx="3131022" cy="2415142"/>
          </a:xfrm>
          <a:prstGeom prst="rect">
            <a:avLst/>
          </a:prstGeom>
          <a:noFill/>
          <a:ln w="9525">
            <a:noFill/>
            <a:miter lim="800000"/>
            <a:headEnd/>
            <a:tailEnd/>
          </a:ln>
        </p:spPr>
      </p:pic>
      <p:pic>
        <p:nvPicPr>
          <p:cNvPr id="5" name="Picture 4"/>
          <p:cNvPicPr/>
          <p:nvPr/>
        </p:nvPicPr>
        <p:blipFill>
          <a:blip r:embed="rId6" cstate="print"/>
          <a:srcRect/>
          <a:stretch>
            <a:fillRect/>
          </a:stretch>
        </p:blipFill>
        <p:spPr bwMode="auto">
          <a:xfrm>
            <a:off x="6000760" y="29640"/>
            <a:ext cx="3122647" cy="2399228"/>
          </a:xfrm>
          <a:prstGeom prst="rect">
            <a:avLst/>
          </a:prstGeom>
          <a:noFill/>
          <a:ln w="9525">
            <a:noFill/>
            <a:miter lim="800000"/>
            <a:headEnd/>
            <a:tailEnd/>
          </a:ln>
        </p:spPr>
      </p:pic>
      <p:pic>
        <p:nvPicPr>
          <p:cNvPr id="6" name="Picture 5"/>
          <p:cNvPicPr/>
          <p:nvPr/>
        </p:nvPicPr>
        <p:blipFill>
          <a:blip r:embed="rId7" cstate="print"/>
          <a:srcRect/>
          <a:stretch>
            <a:fillRect/>
          </a:stretch>
        </p:blipFill>
        <p:spPr bwMode="auto">
          <a:xfrm>
            <a:off x="2963301" y="0"/>
            <a:ext cx="3143272" cy="2357454"/>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Conditions for positive incomes over time</a:t>
            </a:r>
            <a:endParaRPr lang="en-AU" dirty="0"/>
          </a:p>
        </p:txBody>
      </p:sp>
      <p:sp>
        <p:nvSpPr>
          <p:cNvPr id="3" name="Content Placeholder 2"/>
          <p:cNvSpPr>
            <a:spLocks noGrp="1"/>
          </p:cNvSpPr>
          <p:nvPr>
            <p:ph idx="1"/>
          </p:nvPr>
        </p:nvSpPr>
        <p:spPr>
          <a:xfrm>
            <a:off x="228600" y="785794"/>
            <a:ext cx="8701118" cy="5715040"/>
          </a:xfrm>
        </p:spPr>
        <p:txBody>
          <a:bodyPr/>
          <a:lstStyle/>
          <a:p>
            <a:r>
              <a:rPr lang="en-AU" dirty="0" smtClean="0"/>
              <a:t>Banker gross income easy to calculate</a:t>
            </a:r>
          </a:p>
          <a:p>
            <a:pPr lvl="1"/>
            <a:r>
              <a:rPr lang="en-AU" dirty="0" smtClean="0"/>
              <a:t>Interest on outstanding debt per year = </a:t>
            </a:r>
            <a:r>
              <a:rPr lang="en-AU" i="1" dirty="0" err="1" smtClean="0"/>
              <a:t>r</a:t>
            </a:r>
            <a:r>
              <a:rPr lang="en-AU" i="1" baseline="-25000" dirty="0" err="1" smtClean="0"/>
              <a:t>L</a:t>
            </a:r>
            <a:r>
              <a:rPr lang="en-AU" i="1" dirty="0" err="1" smtClean="0"/>
              <a:t>.F</a:t>
            </a:r>
            <a:r>
              <a:rPr lang="en-AU" i="1" baseline="-25000" dirty="0" err="1" smtClean="0"/>
              <a:t>L</a:t>
            </a:r>
            <a:endParaRPr lang="en-AU" i="1" baseline="-25000" dirty="0" smtClean="0"/>
          </a:p>
          <a:p>
            <a:r>
              <a:rPr lang="en-AU" dirty="0" smtClean="0"/>
              <a:t>Worker gross income also easy</a:t>
            </a:r>
          </a:p>
          <a:p>
            <a:pPr lvl="1"/>
            <a:r>
              <a:rPr lang="en-AU" dirty="0" smtClean="0"/>
              <a:t>Wage flow per year = </a:t>
            </a:r>
            <a:r>
              <a:rPr lang="en-AU" i="1" dirty="0" err="1" smtClean="0"/>
              <a:t>w.F</a:t>
            </a:r>
            <a:r>
              <a:rPr lang="en-AU" i="1" baseline="-25000" dirty="0" err="1" smtClean="0"/>
              <a:t>D</a:t>
            </a:r>
            <a:endParaRPr lang="en-AU" i="1" dirty="0" smtClean="0"/>
          </a:p>
          <a:p>
            <a:pPr lvl="1"/>
            <a:r>
              <a:rPr lang="en-AU" b="1" i="1" dirty="0" smtClean="0"/>
              <a:t>But what is w? </a:t>
            </a:r>
            <a:r>
              <a:rPr lang="en-AU" dirty="0" smtClean="0"/>
              <a:t>Back to Marx &amp; </a:t>
            </a:r>
            <a:r>
              <a:rPr lang="en-AU" dirty="0" err="1" smtClean="0"/>
              <a:t>Sraffa</a:t>
            </a:r>
            <a:r>
              <a:rPr lang="en-AU" dirty="0" smtClean="0"/>
              <a:t>:</a:t>
            </a:r>
          </a:p>
          <a:p>
            <a:pPr lvl="2"/>
            <a:r>
              <a:rPr lang="en-AU" dirty="0" smtClean="0"/>
              <a:t>Workers share of surplus (</a:t>
            </a:r>
            <a:r>
              <a:rPr lang="en-AU" i="1" dirty="0" smtClean="0"/>
              <a:t>1-s</a:t>
            </a:r>
            <a:r>
              <a:rPr lang="en-AU" dirty="0" smtClean="0"/>
              <a:t>)</a:t>
            </a:r>
          </a:p>
          <a:p>
            <a:pPr lvl="2"/>
            <a:r>
              <a:rPr lang="en-AU" dirty="0" smtClean="0"/>
              <a:t>Divided by time lag in going from M to M+ (</a:t>
            </a:r>
            <a:r>
              <a:rPr lang="en-AU" b="1" i="1" dirty="0" err="1" smtClean="0">
                <a:latin typeface="Symbol" pitchFamily="18" charset="2"/>
              </a:rPr>
              <a:t>t</a:t>
            </a:r>
            <a:r>
              <a:rPr lang="en-AU" b="1" i="1" baseline="-25000" dirty="0" err="1" smtClean="0"/>
              <a:t>S</a:t>
            </a:r>
            <a:r>
              <a:rPr lang="en-AU" i="1" baseline="-25000" dirty="0" smtClean="0"/>
              <a:t> </a:t>
            </a:r>
            <a:r>
              <a:rPr lang="en-AU" dirty="0" smtClean="0"/>
              <a:t>)</a:t>
            </a:r>
          </a:p>
          <a:p>
            <a:pPr lvl="2"/>
            <a:r>
              <a:rPr lang="en-AU" dirty="0" smtClean="0"/>
              <a:t>So w= (</a:t>
            </a:r>
            <a:r>
              <a:rPr lang="en-AU" i="1" dirty="0" smtClean="0"/>
              <a:t>1-s</a:t>
            </a:r>
            <a:r>
              <a:rPr lang="en-AU" dirty="0" smtClean="0"/>
              <a:t>)/</a:t>
            </a:r>
            <a:r>
              <a:rPr lang="en-AU" b="1" i="1" dirty="0" err="1" smtClean="0">
                <a:latin typeface="Symbol" pitchFamily="18" charset="2"/>
              </a:rPr>
              <a:t>t</a:t>
            </a:r>
            <a:r>
              <a:rPr lang="en-AU" b="1" i="1" baseline="-25000" dirty="0" err="1" smtClean="0"/>
              <a:t>S</a:t>
            </a:r>
            <a:r>
              <a:rPr lang="en-AU" i="1" baseline="-25000" dirty="0" smtClean="0"/>
              <a:t> </a:t>
            </a:r>
            <a:endParaRPr lang="en-AU" dirty="0" smtClean="0"/>
          </a:p>
          <a:p>
            <a:r>
              <a:rPr lang="en-AU" dirty="0" smtClean="0"/>
              <a:t>What about capitalist profits?</a:t>
            </a:r>
          </a:p>
          <a:p>
            <a:pPr lvl="1"/>
            <a:r>
              <a:rPr lang="en-AU" dirty="0" smtClean="0"/>
              <a:t>Capitalists share of surplus (</a:t>
            </a:r>
            <a:r>
              <a:rPr lang="en-AU" i="1" dirty="0" smtClean="0"/>
              <a:t>s</a:t>
            </a:r>
            <a:r>
              <a:rPr lang="en-AU" dirty="0" smtClean="0"/>
              <a:t>)</a:t>
            </a:r>
          </a:p>
          <a:p>
            <a:pPr lvl="1"/>
            <a:r>
              <a:rPr lang="en-AU" dirty="0" smtClean="0"/>
              <a:t>Divided by time lag in going from M to M+ (</a:t>
            </a:r>
            <a:r>
              <a:rPr lang="en-AU" b="1" i="1" dirty="0" err="1" smtClean="0">
                <a:latin typeface="Symbol" pitchFamily="18" charset="2"/>
              </a:rPr>
              <a:t>t</a:t>
            </a:r>
            <a:r>
              <a:rPr lang="en-AU" b="1" i="1" baseline="-25000" dirty="0" err="1" smtClean="0"/>
              <a:t>S</a:t>
            </a:r>
            <a:r>
              <a:rPr lang="en-AU" i="1" baseline="-25000" dirty="0" smtClean="0"/>
              <a:t> </a:t>
            </a:r>
            <a:r>
              <a:rPr lang="en-AU" dirty="0" smtClean="0"/>
              <a:t>)</a:t>
            </a:r>
          </a:p>
          <a:p>
            <a:pPr lvl="1"/>
            <a:r>
              <a:rPr lang="en-AU" dirty="0" smtClean="0"/>
              <a:t>So Profits= </a:t>
            </a:r>
            <a:r>
              <a:rPr lang="en-AU" b="1" i="1" dirty="0" smtClean="0"/>
              <a:t>F</a:t>
            </a:r>
            <a:r>
              <a:rPr lang="en-AU" b="1" i="1" baseline="-25000" dirty="0" smtClean="0"/>
              <a:t>D</a:t>
            </a:r>
            <a:r>
              <a:rPr lang="en-AU" b="1" i="1" dirty="0" smtClean="0"/>
              <a:t>.(1-s)/</a:t>
            </a:r>
            <a:r>
              <a:rPr lang="en-AU" b="1" i="1" dirty="0" err="1" smtClean="0">
                <a:latin typeface="Symbol" pitchFamily="18" charset="2"/>
              </a:rPr>
              <a:t>t</a:t>
            </a:r>
            <a:r>
              <a:rPr lang="en-AU" b="1" i="1" baseline="-25000" dirty="0" err="1" smtClean="0"/>
              <a:t>S</a:t>
            </a:r>
            <a:r>
              <a:rPr lang="en-AU" b="1" i="1" baseline="-25000" dirty="0" smtClean="0"/>
              <a:t> </a:t>
            </a:r>
          </a:p>
          <a:p>
            <a:pPr lvl="1"/>
            <a:r>
              <a:rPr lang="en-AU" dirty="0" smtClean="0"/>
              <a:t>Also derivable from Price times Quantity minus Wages</a:t>
            </a:r>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0199" name="Picture 7" descr="D:\economic\Conferences\2009\DijonMoney\BasicCircuitCompound.wmf"/>
          <p:cNvPicPr>
            <a:picLocks noChangeAspect="1" noChangeArrowheads="1"/>
          </p:cNvPicPr>
          <p:nvPr/>
        </p:nvPicPr>
        <p:blipFill>
          <a:blip r:embed="rId3" cstate="print"/>
          <a:srcRect/>
          <a:stretch>
            <a:fillRect/>
          </a:stretch>
        </p:blipFill>
        <p:spPr bwMode="auto">
          <a:xfrm>
            <a:off x="71406" y="1072351"/>
            <a:ext cx="7929618" cy="5714236"/>
          </a:xfrm>
          <a:prstGeom prst="rect">
            <a:avLst/>
          </a:prstGeom>
          <a:noFill/>
        </p:spPr>
      </p:pic>
      <p:sp>
        <p:nvSpPr>
          <p:cNvPr id="2" name="Title 1"/>
          <p:cNvSpPr>
            <a:spLocks noGrp="1"/>
          </p:cNvSpPr>
          <p:nvPr>
            <p:ph type="title"/>
          </p:nvPr>
        </p:nvSpPr>
        <p:spPr/>
        <p:txBody>
          <a:bodyPr/>
          <a:lstStyle/>
          <a:p>
            <a:r>
              <a:rPr lang="en-AU" dirty="0" smtClean="0"/>
              <a:t>Common sense (and Marx) to the rescue...</a:t>
            </a:r>
            <a:endParaRPr lang="en-AU" dirty="0"/>
          </a:p>
        </p:txBody>
      </p:sp>
      <p:sp>
        <p:nvSpPr>
          <p:cNvPr id="3" name="Content Placeholder 2"/>
          <p:cNvSpPr>
            <a:spLocks noGrp="1"/>
          </p:cNvSpPr>
          <p:nvPr>
            <p:ph idx="1"/>
          </p:nvPr>
        </p:nvSpPr>
        <p:spPr>
          <a:xfrm>
            <a:off x="228600" y="700974"/>
            <a:ext cx="6200788" cy="519098"/>
          </a:xfrm>
        </p:spPr>
        <p:txBody>
          <a:bodyPr/>
          <a:lstStyle/>
          <a:p>
            <a:r>
              <a:rPr lang="en-AU" dirty="0" smtClean="0"/>
              <a:t>A Simulation (click </a:t>
            </a:r>
            <a:r>
              <a:rPr lang="en-AU" dirty="0" smtClean="0">
                <a:hlinkClick r:id="rId4"/>
              </a:rPr>
              <a:t>here</a:t>
            </a:r>
            <a:r>
              <a:rPr lang="en-AU" dirty="0" smtClean="0"/>
              <a:t> for software)...</a:t>
            </a:r>
            <a:endParaRPr lang="en-AU" dirty="0"/>
          </a:p>
        </p:txBody>
      </p:sp>
      <p:graphicFrame>
        <p:nvGraphicFramePr>
          <p:cNvPr id="520198" name="Object 6"/>
          <p:cNvGraphicFramePr>
            <a:graphicFrameLocks noChangeAspect="1"/>
          </p:cNvGraphicFramePr>
          <p:nvPr/>
        </p:nvGraphicFramePr>
        <p:xfrm>
          <a:off x="6429388" y="671498"/>
          <a:ext cx="2360613" cy="685800"/>
        </p:xfrm>
        <a:graphic>
          <a:graphicData uri="http://schemas.openxmlformats.org/presentationml/2006/ole">
            <p:oleObj spid="_x0000_s520198" name="Package" showAsIcon="1" r:id="rId5" imgW="2360880" imgH="685440" progId="Package">
              <p:embed/>
            </p:oleObj>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520199"/>
                                        </p:tgtEl>
                                        <p:attrNameLst>
                                          <p:attrName>style.visibility</p:attrName>
                                        </p:attrNameLst>
                                      </p:cBhvr>
                                      <p:to>
                                        <p:strVal val="visible"/>
                                      </p:to>
                                    </p:set>
                                    <p:anim calcmode="lin" valueType="num">
                                      <p:cBhvr>
                                        <p:cTn id="7" dur="3000" fill="hold"/>
                                        <p:tgtEl>
                                          <p:spTgt spid="520199"/>
                                        </p:tgtEl>
                                        <p:attrNameLst>
                                          <p:attrName>ppt_x</p:attrName>
                                        </p:attrNameLst>
                                      </p:cBhvr>
                                      <p:tavLst>
                                        <p:tav tm="0">
                                          <p:val>
                                            <p:strVal val="#ppt_x-#ppt_w/2"/>
                                          </p:val>
                                        </p:tav>
                                        <p:tav tm="100000">
                                          <p:val>
                                            <p:strVal val="#ppt_x"/>
                                          </p:val>
                                        </p:tav>
                                      </p:tavLst>
                                    </p:anim>
                                    <p:anim calcmode="lin" valueType="num">
                                      <p:cBhvr>
                                        <p:cTn id="8" dur="3000" fill="hold"/>
                                        <p:tgtEl>
                                          <p:spTgt spid="520199"/>
                                        </p:tgtEl>
                                        <p:attrNameLst>
                                          <p:attrName>ppt_y</p:attrName>
                                        </p:attrNameLst>
                                      </p:cBhvr>
                                      <p:tavLst>
                                        <p:tav tm="0">
                                          <p:val>
                                            <p:strVal val="#ppt_y"/>
                                          </p:val>
                                        </p:tav>
                                        <p:tav tm="100000">
                                          <p:val>
                                            <p:strVal val="#ppt_y"/>
                                          </p:val>
                                        </p:tav>
                                      </p:tavLst>
                                    </p:anim>
                                    <p:anim calcmode="lin" valueType="num">
                                      <p:cBhvr>
                                        <p:cTn id="9" dur="3000" fill="hold"/>
                                        <p:tgtEl>
                                          <p:spTgt spid="520199"/>
                                        </p:tgtEl>
                                        <p:attrNameLst>
                                          <p:attrName>ppt_w</p:attrName>
                                        </p:attrNameLst>
                                      </p:cBhvr>
                                      <p:tavLst>
                                        <p:tav tm="0">
                                          <p:val>
                                            <p:fltVal val="0"/>
                                          </p:val>
                                        </p:tav>
                                        <p:tav tm="100000">
                                          <p:val>
                                            <p:strVal val="#ppt_w"/>
                                          </p:val>
                                        </p:tav>
                                      </p:tavLst>
                                    </p:anim>
                                    <p:anim calcmode="lin" valueType="num">
                                      <p:cBhvr>
                                        <p:cTn id="10" dur="3000" fill="hold"/>
                                        <p:tgtEl>
                                          <p:spTgt spid="520199"/>
                                        </p:tgtEl>
                                        <p:attrNameLst>
                                          <p:attrName>ppt_h</p:attrName>
                                        </p:attrNameLst>
                                      </p:cBhvr>
                                      <p:tavLst>
                                        <p:tav tm="0">
                                          <p:val>
                                            <p:strVal val="#ppt_h"/>
                                          </p:val>
                                        </p:tav>
                                        <p:tav tm="100000">
                                          <p:val>
                                            <p:strVal val="#ppt_h"/>
                                          </p:val>
                                        </p:tav>
                                      </p:tavLst>
                                    </p:anim>
                                  </p:childTnLst>
                                </p:cTn>
                              </p:par>
                              <p:par>
                                <p:cTn id="11" presetID="26" presetClass="entr" presetSubtype="0" fill="hold" nodeType="withEffect">
                                  <p:stCondLst>
                                    <p:cond delay="0"/>
                                  </p:stCondLst>
                                  <p:childTnLst>
                                    <p:set>
                                      <p:cBhvr>
                                        <p:cTn id="12" dur="1" fill="hold">
                                          <p:stCondLst>
                                            <p:cond delay="0"/>
                                          </p:stCondLst>
                                        </p:cTn>
                                        <p:tgtEl>
                                          <p:spTgt spid="520198"/>
                                        </p:tgtEl>
                                        <p:attrNameLst>
                                          <p:attrName>style.visibility</p:attrName>
                                        </p:attrNameLst>
                                      </p:cBhvr>
                                      <p:to>
                                        <p:strVal val="visible"/>
                                      </p:to>
                                    </p:set>
                                    <p:animEffect transition="in" filter="wipe(down)">
                                      <p:cBhvr>
                                        <p:cTn id="13" dur="580">
                                          <p:stCondLst>
                                            <p:cond delay="0"/>
                                          </p:stCondLst>
                                        </p:cTn>
                                        <p:tgtEl>
                                          <p:spTgt spid="520198"/>
                                        </p:tgtEl>
                                      </p:cBhvr>
                                    </p:animEffect>
                                    <p:anim calcmode="lin" valueType="num">
                                      <p:cBhvr>
                                        <p:cTn id="14" dur="1822" tmFilter="0,0; 0.14,0.36; 0.43,0.73; 0.71,0.91; 1.0,1.0">
                                          <p:stCondLst>
                                            <p:cond delay="0"/>
                                          </p:stCondLst>
                                        </p:cTn>
                                        <p:tgtEl>
                                          <p:spTgt spid="520198"/>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20198"/>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20198"/>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20198"/>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20198"/>
                                        </p:tgtEl>
                                        <p:attrNameLst>
                                          <p:attrName>ppt_y</p:attrName>
                                        </p:attrNameLst>
                                      </p:cBhvr>
                                      <p:tavLst>
                                        <p:tav tm="0" fmla="#ppt_y-sin(pi*$)/81">
                                          <p:val>
                                            <p:fltVal val="0"/>
                                          </p:val>
                                        </p:tav>
                                        <p:tav tm="100000">
                                          <p:val>
                                            <p:fltVal val="1"/>
                                          </p:val>
                                        </p:tav>
                                      </p:tavLst>
                                    </p:anim>
                                    <p:animScale>
                                      <p:cBhvr>
                                        <p:cTn id="19" dur="26">
                                          <p:stCondLst>
                                            <p:cond delay="650"/>
                                          </p:stCondLst>
                                        </p:cTn>
                                        <p:tgtEl>
                                          <p:spTgt spid="520198"/>
                                        </p:tgtEl>
                                      </p:cBhvr>
                                      <p:to x="100000" y="60000"/>
                                    </p:animScale>
                                    <p:animScale>
                                      <p:cBhvr>
                                        <p:cTn id="20" dur="166" decel="50000">
                                          <p:stCondLst>
                                            <p:cond delay="676"/>
                                          </p:stCondLst>
                                        </p:cTn>
                                        <p:tgtEl>
                                          <p:spTgt spid="520198"/>
                                        </p:tgtEl>
                                      </p:cBhvr>
                                      <p:to x="100000" y="100000"/>
                                    </p:animScale>
                                    <p:animScale>
                                      <p:cBhvr>
                                        <p:cTn id="21" dur="26">
                                          <p:stCondLst>
                                            <p:cond delay="1312"/>
                                          </p:stCondLst>
                                        </p:cTn>
                                        <p:tgtEl>
                                          <p:spTgt spid="520198"/>
                                        </p:tgtEl>
                                      </p:cBhvr>
                                      <p:to x="100000" y="80000"/>
                                    </p:animScale>
                                    <p:animScale>
                                      <p:cBhvr>
                                        <p:cTn id="22" dur="166" decel="50000">
                                          <p:stCondLst>
                                            <p:cond delay="1338"/>
                                          </p:stCondLst>
                                        </p:cTn>
                                        <p:tgtEl>
                                          <p:spTgt spid="520198"/>
                                        </p:tgtEl>
                                      </p:cBhvr>
                                      <p:to x="100000" y="100000"/>
                                    </p:animScale>
                                    <p:animScale>
                                      <p:cBhvr>
                                        <p:cTn id="23" dur="26">
                                          <p:stCondLst>
                                            <p:cond delay="1642"/>
                                          </p:stCondLst>
                                        </p:cTn>
                                        <p:tgtEl>
                                          <p:spTgt spid="520198"/>
                                        </p:tgtEl>
                                      </p:cBhvr>
                                      <p:to x="100000" y="90000"/>
                                    </p:animScale>
                                    <p:animScale>
                                      <p:cBhvr>
                                        <p:cTn id="24" dur="166" decel="50000">
                                          <p:stCondLst>
                                            <p:cond delay="1668"/>
                                          </p:stCondLst>
                                        </p:cTn>
                                        <p:tgtEl>
                                          <p:spTgt spid="520198"/>
                                        </p:tgtEl>
                                      </p:cBhvr>
                                      <p:to x="100000" y="100000"/>
                                    </p:animScale>
                                    <p:animScale>
                                      <p:cBhvr>
                                        <p:cTn id="25" dur="26">
                                          <p:stCondLst>
                                            <p:cond delay="1808"/>
                                          </p:stCondLst>
                                        </p:cTn>
                                        <p:tgtEl>
                                          <p:spTgt spid="520198"/>
                                        </p:tgtEl>
                                      </p:cBhvr>
                                      <p:to x="100000" y="95000"/>
                                    </p:animScale>
                                    <p:animScale>
                                      <p:cBhvr>
                                        <p:cTn id="26" dur="166" decel="50000">
                                          <p:stCondLst>
                                            <p:cond delay="1834"/>
                                          </p:stCondLst>
                                        </p:cTn>
                                        <p:tgtEl>
                                          <p:spTgt spid="52019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Conditions for positive incomes over time</a:t>
            </a:r>
            <a:endParaRPr lang="en-AU" dirty="0"/>
          </a:p>
        </p:txBody>
      </p:sp>
      <p:sp>
        <p:nvSpPr>
          <p:cNvPr id="3" name="Content Placeholder 2"/>
          <p:cNvSpPr>
            <a:spLocks noGrp="1"/>
          </p:cNvSpPr>
          <p:nvPr>
            <p:ph idx="1"/>
          </p:nvPr>
        </p:nvSpPr>
        <p:spPr>
          <a:xfrm>
            <a:off x="228600" y="785794"/>
            <a:ext cx="7843862" cy="3571900"/>
          </a:xfrm>
        </p:spPr>
        <p:txBody>
          <a:bodyPr/>
          <a:lstStyle/>
          <a:p>
            <a:r>
              <a:rPr lang="en-AU" dirty="0" smtClean="0"/>
              <a:t>Banker gross income = </a:t>
            </a:r>
            <a:r>
              <a:rPr lang="en-AU" i="1" dirty="0" err="1" smtClean="0"/>
              <a:t>r</a:t>
            </a:r>
            <a:r>
              <a:rPr lang="en-AU" i="1" baseline="-25000" dirty="0" err="1" smtClean="0"/>
              <a:t>L</a:t>
            </a:r>
            <a:r>
              <a:rPr lang="en-AU" i="1" dirty="0" err="1" smtClean="0"/>
              <a:t>.F</a:t>
            </a:r>
            <a:r>
              <a:rPr lang="en-AU" i="1" baseline="-25000" dirty="0" err="1" smtClean="0"/>
              <a:t>L</a:t>
            </a:r>
            <a:endParaRPr lang="en-AU" i="1" baseline="-25000" dirty="0" smtClean="0"/>
          </a:p>
          <a:p>
            <a:r>
              <a:rPr lang="en-AU" dirty="0" smtClean="0"/>
              <a:t>Worker gross income = </a:t>
            </a:r>
            <a:r>
              <a:rPr lang="en-AU" i="1" dirty="0" smtClean="0"/>
              <a:t>F</a:t>
            </a:r>
            <a:r>
              <a:rPr lang="en-AU" i="1" baseline="-25000" dirty="0" smtClean="0"/>
              <a:t>D</a:t>
            </a:r>
            <a:r>
              <a:rPr lang="en-AU" i="1" dirty="0" smtClean="0"/>
              <a:t>.(1-s)/</a:t>
            </a:r>
            <a:r>
              <a:rPr lang="en-AU" i="1" dirty="0" err="1" smtClean="0">
                <a:latin typeface="Symbol" pitchFamily="18" charset="2"/>
              </a:rPr>
              <a:t>t</a:t>
            </a:r>
            <a:r>
              <a:rPr lang="en-AU" i="1" baseline="-25000" dirty="0" err="1" smtClean="0"/>
              <a:t>S</a:t>
            </a:r>
            <a:endParaRPr lang="en-AU" i="1" baseline="-25000" dirty="0" smtClean="0"/>
          </a:p>
          <a:p>
            <a:r>
              <a:rPr lang="en-AU" dirty="0" smtClean="0"/>
              <a:t>Capitalist gross income = </a:t>
            </a:r>
            <a:r>
              <a:rPr lang="en-AU" i="1" dirty="0" smtClean="0"/>
              <a:t>F</a:t>
            </a:r>
            <a:r>
              <a:rPr lang="en-AU" i="1" baseline="-25000" dirty="0" smtClean="0"/>
              <a:t>D</a:t>
            </a:r>
            <a:r>
              <a:rPr lang="en-AU" i="1" dirty="0" smtClean="0"/>
              <a:t>.s/</a:t>
            </a:r>
            <a:r>
              <a:rPr lang="en-AU" i="1" dirty="0" err="1" smtClean="0">
                <a:latin typeface="Symbol" pitchFamily="18" charset="2"/>
              </a:rPr>
              <a:t>t</a:t>
            </a:r>
            <a:r>
              <a:rPr lang="en-AU" i="1" baseline="-25000" dirty="0" err="1" smtClean="0"/>
              <a:t>S</a:t>
            </a:r>
            <a:endParaRPr lang="en-AU" dirty="0" smtClean="0"/>
          </a:p>
          <a:p>
            <a:r>
              <a:rPr lang="en-AU" dirty="0" smtClean="0"/>
              <a:t>All positive so long as </a:t>
            </a:r>
            <a:r>
              <a:rPr lang="en-AU" i="1" dirty="0" smtClean="0"/>
              <a:t>F</a:t>
            </a:r>
            <a:r>
              <a:rPr lang="en-AU" i="1" baseline="-25000" dirty="0" smtClean="0"/>
              <a:t>D</a:t>
            </a:r>
            <a:r>
              <a:rPr lang="en-AU" i="1" dirty="0" smtClean="0"/>
              <a:t> &gt; 0</a:t>
            </a:r>
            <a:r>
              <a:rPr lang="en-AU" dirty="0" smtClean="0"/>
              <a:t>.</a:t>
            </a:r>
          </a:p>
          <a:p>
            <a:r>
              <a:rPr lang="en-AU" dirty="0" smtClean="0"/>
              <a:t>System so far purely monetary</a:t>
            </a:r>
          </a:p>
          <a:p>
            <a:pPr lvl="1"/>
            <a:r>
              <a:rPr lang="en-AU" dirty="0" smtClean="0"/>
              <a:t>Presumes physical system producing net surplus</a:t>
            </a:r>
          </a:p>
          <a:p>
            <a:r>
              <a:rPr lang="en-AU" dirty="0" smtClean="0"/>
              <a:t>Easily linked with basic production system</a:t>
            </a:r>
          </a:p>
          <a:p>
            <a:pPr lvl="1"/>
            <a:r>
              <a:rPr lang="en-AU" dirty="0" smtClean="0"/>
              <a:t>Output = Labour times labour productivity</a:t>
            </a:r>
          </a:p>
        </p:txBody>
      </p:sp>
      <p:graphicFrame>
        <p:nvGraphicFramePr>
          <p:cNvPr id="4" name="Object 4"/>
          <p:cNvGraphicFramePr>
            <a:graphicFrameLocks noChangeAspect="1"/>
          </p:cNvGraphicFramePr>
          <p:nvPr/>
        </p:nvGraphicFramePr>
        <p:xfrm>
          <a:off x="7143768" y="3929066"/>
          <a:ext cx="835025" cy="342900"/>
        </p:xfrm>
        <a:graphic>
          <a:graphicData uri="http://schemas.openxmlformats.org/presentationml/2006/ole">
            <p:oleObj spid="_x0000_s485378" name="Equation" r:id="rId3" imgW="622080" imgH="203040" progId="Equation.DSMT4">
              <p:embed/>
            </p:oleObj>
          </a:graphicData>
        </a:graphic>
      </p:graphicFrame>
      <p:sp>
        <p:nvSpPr>
          <p:cNvPr id="6" name="Content Placeholder 2"/>
          <p:cNvSpPr txBox="1">
            <a:spLocks/>
          </p:cNvSpPr>
          <p:nvPr/>
        </p:nvSpPr>
        <p:spPr bwMode="auto">
          <a:xfrm>
            <a:off x="228600" y="4278092"/>
            <a:ext cx="5843598" cy="50006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rPr>
              <a:t>Labour = Wage flow/Wage</a:t>
            </a:r>
            <a:endParaRPr kumimoji="1" lang="en-AU" sz="2400" b="1" i="1" u="none" strike="noStrike" kern="0" cap="none" spc="0" normalizeH="0" baseline="0" noProof="0" dirty="0" smtClean="0">
              <a:ln>
                <a:noFill/>
              </a:ln>
              <a:solidFill>
                <a:schemeClr val="tx1"/>
              </a:solidFill>
              <a:effectLst/>
              <a:uLnTx/>
              <a:uFillTx/>
              <a:latin typeface="+mn-lt"/>
            </a:endParaRPr>
          </a:p>
        </p:txBody>
      </p:sp>
      <p:sp>
        <p:nvSpPr>
          <p:cNvPr id="7" name="Content Placeholder 2"/>
          <p:cNvSpPr txBox="1">
            <a:spLocks/>
          </p:cNvSpPr>
          <p:nvPr/>
        </p:nvSpPr>
        <p:spPr bwMode="auto">
          <a:xfrm>
            <a:off x="189818" y="5143512"/>
            <a:ext cx="6668198" cy="100965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1" lang="en-AU" sz="2400" b="1" i="1" u="none" strike="noStrike" kern="0" cap="none" spc="0" normalizeH="0" baseline="0" noProof="0" dirty="0" smtClean="0">
                <a:ln>
                  <a:noFill/>
                </a:ln>
                <a:solidFill>
                  <a:schemeClr val="tx1"/>
                </a:solidFill>
                <a:effectLst/>
                <a:uLnTx/>
                <a:uFillTx/>
                <a:latin typeface="+mn-lt"/>
              </a:rPr>
              <a:t>What about prices?</a:t>
            </a:r>
          </a:p>
          <a:p>
            <a:pPr marL="1200150" lvl="2" indent="-285750" eaLnBrk="0" hangingPunct="0">
              <a:spcBef>
                <a:spcPct val="20000"/>
              </a:spcBef>
              <a:buFontTx/>
              <a:buChar char="–"/>
              <a:defRPr/>
            </a:pPr>
            <a:r>
              <a:rPr kumimoji="1" lang="en-AU" b="0" i="0" u="none" strike="noStrike" kern="0" cap="none" spc="0" normalizeH="0" baseline="0" noProof="0" dirty="0" smtClean="0">
                <a:ln>
                  <a:noFill/>
                </a:ln>
                <a:solidFill>
                  <a:schemeClr val="tx1"/>
                </a:solidFill>
                <a:effectLst/>
                <a:uLnTx/>
                <a:uFillTx/>
                <a:latin typeface="+mn-lt"/>
              </a:rPr>
              <a:t>Derive from equilibrium conditions:</a:t>
            </a:r>
            <a:endParaRPr kumimoji="1" lang="en-AU" b="0" i="0" u="none" strike="noStrike" kern="0" cap="none" spc="0" normalizeH="0" baseline="0" noProof="0" dirty="0">
              <a:ln>
                <a:noFill/>
              </a:ln>
              <a:solidFill>
                <a:schemeClr val="tx1"/>
              </a:solidFill>
              <a:effectLst/>
              <a:uLnTx/>
              <a:uFillTx/>
              <a:latin typeface="+mn-lt"/>
            </a:endParaRPr>
          </a:p>
        </p:txBody>
      </p:sp>
      <p:graphicFrame>
        <p:nvGraphicFramePr>
          <p:cNvPr id="8" name="Object 4"/>
          <p:cNvGraphicFramePr>
            <a:graphicFrameLocks noChangeAspect="1"/>
          </p:cNvGraphicFramePr>
          <p:nvPr/>
        </p:nvGraphicFramePr>
        <p:xfrm>
          <a:off x="6838979" y="4572008"/>
          <a:ext cx="1804987" cy="728663"/>
        </p:xfrm>
        <a:graphic>
          <a:graphicData uri="http://schemas.openxmlformats.org/presentationml/2006/ole">
            <p:oleObj spid="_x0000_s485379" name="Equation" r:id="rId4" imgW="1346040" imgH="431640" progId="Equation.DSMT4">
              <p:embed/>
            </p:oleObj>
          </a:graphicData>
        </a:graphic>
      </p:graphicFrame>
      <p:graphicFrame>
        <p:nvGraphicFramePr>
          <p:cNvPr id="9" name="Object 4"/>
          <p:cNvGraphicFramePr>
            <a:graphicFrameLocks noChangeAspect="1"/>
          </p:cNvGraphicFramePr>
          <p:nvPr/>
        </p:nvGraphicFramePr>
        <p:xfrm>
          <a:off x="5000628" y="4214818"/>
          <a:ext cx="1225550" cy="728663"/>
        </p:xfrm>
        <a:graphic>
          <a:graphicData uri="http://schemas.openxmlformats.org/presentationml/2006/ole">
            <p:oleObj spid="_x0000_s485380" name="Equation" r:id="rId5" imgW="914400" imgH="431640" progId="Equation.DSMT4">
              <p:embed/>
            </p:oleObj>
          </a:graphicData>
        </a:graphic>
      </p:graphicFrame>
      <p:sp>
        <p:nvSpPr>
          <p:cNvPr id="11" name="Content Placeholder 2"/>
          <p:cNvSpPr txBox="1">
            <a:spLocks/>
          </p:cNvSpPr>
          <p:nvPr/>
        </p:nvSpPr>
        <p:spPr bwMode="auto">
          <a:xfrm>
            <a:off x="240812" y="4714884"/>
            <a:ext cx="6545766" cy="50006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rPr>
              <a:t>Wage set by “Phillips curve”</a:t>
            </a:r>
            <a:endParaRPr kumimoji="1" lang="en-AU" sz="2400" b="1" i="1" u="none" strike="noStrike" kern="0" cap="none" spc="0" normalizeH="0" baseline="0" noProof="0" dirty="0" smtClean="0">
              <a:ln>
                <a:noFill/>
              </a:ln>
              <a:solidFill>
                <a:schemeClr val="tx1"/>
              </a:solidFill>
              <a:effectLst/>
              <a:uLnTx/>
              <a:uFillTx/>
              <a:latin typeface="+mn-l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up)">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up)">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up)">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Effect transition="in" filter="wipe(up)">
                                      <p:cBhvr>
                                        <p:cTn id="3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P spid="7" grpId="0" build="p" bldLvl="5"/>
      <p:bldP spid="11"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bwMode="auto">
          <a:xfrm>
            <a:off x="4664063" y="4800072"/>
            <a:ext cx="500066" cy="357190"/>
          </a:xfrm>
          <a:prstGeom prst="roundRect">
            <a:avLst/>
          </a:prstGeom>
          <a:solidFill>
            <a:srgbClr val="FFFF99"/>
          </a:soli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rgbClr val="FF0000"/>
                </a:solidFill>
                <a:effectLst>
                  <a:outerShdw blurRad="38100" dist="38100" dir="2700000" algn="tl">
                    <a:srgbClr val="000000">
                      <a:alpha val="43137"/>
                    </a:srgbClr>
                  </a:outerShdw>
                </a:effectLst>
                <a:latin typeface="+mj-lt"/>
              </a:rPr>
              <a:t>Cancel</a:t>
            </a:r>
          </a:p>
        </p:txBody>
      </p:sp>
      <p:sp>
        <p:nvSpPr>
          <p:cNvPr id="19" name="Rounded Rectangle 18"/>
          <p:cNvSpPr/>
          <p:nvPr/>
        </p:nvSpPr>
        <p:spPr bwMode="auto">
          <a:xfrm>
            <a:off x="5609195" y="4786322"/>
            <a:ext cx="500066" cy="357190"/>
          </a:xfrm>
          <a:prstGeom prst="roundRect">
            <a:avLst/>
          </a:prstGeom>
          <a:solidFill>
            <a:srgbClr val="FFFF99"/>
          </a:soli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rgbClr val="FF0000"/>
                </a:solidFill>
                <a:effectLst>
                  <a:outerShdw blurRad="38100" dist="38100" dir="2700000" algn="tl">
                    <a:srgbClr val="000000">
                      <a:alpha val="43137"/>
                    </a:srgbClr>
                  </a:outerShdw>
                </a:effectLst>
                <a:latin typeface="+mj-lt"/>
              </a:rPr>
              <a:t>Cancel</a:t>
            </a:r>
          </a:p>
        </p:txBody>
      </p:sp>
      <p:sp>
        <p:nvSpPr>
          <p:cNvPr id="20" name="Rounded Rectangle 19"/>
          <p:cNvSpPr/>
          <p:nvPr/>
        </p:nvSpPr>
        <p:spPr bwMode="auto">
          <a:xfrm>
            <a:off x="5643570" y="4442882"/>
            <a:ext cx="500066" cy="357190"/>
          </a:xfrm>
          <a:prstGeom prst="roundRect">
            <a:avLst/>
          </a:prstGeom>
          <a:solidFill>
            <a:srgbClr val="FFFF99"/>
          </a:soli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rgbClr val="FF0000"/>
                </a:solidFill>
                <a:effectLst>
                  <a:outerShdw blurRad="38100" dist="38100" dir="2700000" algn="tl">
                    <a:srgbClr val="000000">
                      <a:alpha val="43137"/>
                    </a:srgbClr>
                  </a:outerShdw>
                </a:effectLst>
                <a:latin typeface="+mj-lt"/>
              </a:rPr>
              <a:t>Cancel</a:t>
            </a:r>
          </a:p>
        </p:txBody>
      </p:sp>
      <p:sp>
        <p:nvSpPr>
          <p:cNvPr id="21" name="Rounded Rectangle 20"/>
          <p:cNvSpPr/>
          <p:nvPr/>
        </p:nvSpPr>
        <p:spPr bwMode="auto">
          <a:xfrm>
            <a:off x="5143504" y="4442882"/>
            <a:ext cx="500066" cy="357190"/>
          </a:xfrm>
          <a:prstGeom prst="roundRect">
            <a:avLst/>
          </a:prstGeom>
          <a:solidFill>
            <a:srgbClr val="FFFF99"/>
          </a:soli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rgbClr val="FF0000"/>
                </a:solidFill>
                <a:effectLst>
                  <a:outerShdw blurRad="38100" dist="38100" dir="2700000" algn="tl">
                    <a:srgbClr val="000000">
                      <a:alpha val="43137"/>
                    </a:srgbClr>
                  </a:outerShdw>
                </a:effectLst>
                <a:latin typeface="+mj-lt"/>
              </a:rPr>
              <a:t>Cancel</a:t>
            </a:r>
          </a:p>
        </p:txBody>
      </p:sp>
      <p:sp>
        <p:nvSpPr>
          <p:cNvPr id="2" name="Title 1"/>
          <p:cNvSpPr>
            <a:spLocks noGrp="1"/>
          </p:cNvSpPr>
          <p:nvPr>
            <p:ph type="title"/>
          </p:nvPr>
        </p:nvSpPr>
        <p:spPr/>
        <p:txBody>
          <a:bodyPr/>
          <a:lstStyle/>
          <a:p>
            <a:r>
              <a:rPr lang="en-AU" dirty="0" smtClean="0"/>
              <a:t>Basic financial and physical equilibrium conditions</a:t>
            </a:r>
            <a:endParaRPr lang="en-AU" dirty="0"/>
          </a:p>
        </p:txBody>
      </p:sp>
      <p:sp>
        <p:nvSpPr>
          <p:cNvPr id="3" name="Content Placeholder 2"/>
          <p:cNvSpPr>
            <a:spLocks noGrp="1"/>
          </p:cNvSpPr>
          <p:nvPr>
            <p:ph idx="1"/>
          </p:nvPr>
        </p:nvSpPr>
        <p:spPr>
          <a:xfrm>
            <a:off x="228600" y="838200"/>
            <a:ext cx="8763000" cy="1376354"/>
          </a:xfrm>
        </p:spPr>
        <p:txBody>
          <a:bodyPr/>
          <a:lstStyle/>
          <a:p>
            <a:r>
              <a:rPr lang="en-AU" dirty="0" smtClean="0"/>
              <a:t>In equilibrium, physical output </a:t>
            </a:r>
            <a:r>
              <a:rPr lang="en-AU" b="1" i="1" dirty="0" smtClean="0"/>
              <a:t>Q</a:t>
            </a:r>
            <a:r>
              <a:rPr lang="en-AU" dirty="0" smtClean="0"/>
              <a:t> = physical demand </a:t>
            </a:r>
            <a:r>
              <a:rPr lang="en-AU" b="1" i="1" dirty="0" smtClean="0"/>
              <a:t>D</a:t>
            </a:r>
          </a:p>
          <a:p>
            <a:r>
              <a:rPr lang="en-AU" dirty="0" smtClean="0"/>
              <a:t>Physical Output </a:t>
            </a:r>
            <a:r>
              <a:rPr lang="en-AU" b="1" i="1" dirty="0" smtClean="0"/>
              <a:t>Q = </a:t>
            </a:r>
            <a:r>
              <a:rPr lang="en-AU" b="1" i="1" dirty="0" err="1" smtClean="0"/>
              <a:t>a.L</a:t>
            </a:r>
            <a:endParaRPr lang="en-AU" b="1" i="1" dirty="0" smtClean="0"/>
          </a:p>
          <a:p>
            <a:pPr marL="342900" lvl="1" indent="-342900">
              <a:buFontTx/>
              <a:buChar char="•"/>
            </a:pPr>
            <a:r>
              <a:rPr lang="en-AU" dirty="0" smtClean="0"/>
              <a:t>Where L = Wage flow/Wage</a:t>
            </a:r>
            <a:endParaRPr lang="en-AU" b="1" i="1" dirty="0" smtClean="0"/>
          </a:p>
          <a:p>
            <a:pPr>
              <a:buNone/>
            </a:pPr>
            <a:endParaRPr lang="en-AU" dirty="0"/>
          </a:p>
        </p:txBody>
      </p:sp>
      <p:graphicFrame>
        <p:nvGraphicFramePr>
          <p:cNvPr id="7" name="Object 3"/>
          <p:cNvGraphicFramePr>
            <a:graphicFrameLocks noChangeAspect="1"/>
          </p:cNvGraphicFramePr>
          <p:nvPr/>
        </p:nvGraphicFramePr>
        <p:xfrm>
          <a:off x="4786314" y="1571612"/>
          <a:ext cx="1225550" cy="728663"/>
        </p:xfrm>
        <a:graphic>
          <a:graphicData uri="http://schemas.openxmlformats.org/presentationml/2006/ole">
            <p:oleObj spid="_x0000_s481283" name="Equation" r:id="rId3" imgW="914400" imgH="431640" progId="Equation.DSMT4">
              <p:embed/>
            </p:oleObj>
          </a:graphicData>
        </a:graphic>
      </p:graphicFrame>
      <p:sp>
        <p:nvSpPr>
          <p:cNvPr id="9" name="Content Placeholder 2"/>
          <p:cNvSpPr txBox="1">
            <a:spLocks/>
          </p:cNvSpPr>
          <p:nvPr/>
        </p:nvSpPr>
        <p:spPr bwMode="auto">
          <a:xfrm>
            <a:off x="6151800" y="1624018"/>
            <a:ext cx="634778" cy="51909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1" lang="en-AU" sz="2400" b="0" i="0" u="none" strike="noStrike" kern="0" cap="none" spc="0" normalizeH="0" baseline="0" noProof="0" dirty="0" smtClean="0">
                <a:ln>
                  <a:noFill/>
                </a:ln>
                <a:solidFill>
                  <a:schemeClr val="tx1"/>
                </a:solidFill>
                <a:effectLst/>
                <a:uLnTx/>
                <a:uFillTx/>
                <a:latin typeface="+mn-lt"/>
                <a:ea typeface="+mn-ea"/>
                <a:cs typeface="+mn-cs"/>
              </a:rPr>
              <a:t>So</a:t>
            </a:r>
            <a:endParaRPr kumimoji="1" lang="en-AU" sz="2400"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10" name="Object 4"/>
          <p:cNvGraphicFramePr>
            <a:graphicFrameLocks noChangeAspect="1"/>
          </p:cNvGraphicFramePr>
          <p:nvPr/>
        </p:nvGraphicFramePr>
        <p:xfrm>
          <a:off x="6715140" y="1557330"/>
          <a:ext cx="1531937" cy="728662"/>
        </p:xfrm>
        <a:graphic>
          <a:graphicData uri="http://schemas.openxmlformats.org/presentationml/2006/ole">
            <p:oleObj spid="_x0000_s481284" name="Equation" r:id="rId4" imgW="1143000" imgH="431640" progId="Equation.DSMT4">
              <p:embed/>
            </p:oleObj>
          </a:graphicData>
        </a:graphic>
      </p:graphicFrame>
      <p:sp>
        <p:nvSpPr>
          <p:cNvPr id="11" name="Content Placeholder 2"/>
          <p:cNvSpPr txBox="1">
            <a:spLocks/>
          </p:cNvSpPr>
          <p:nvPr/>
        </p:nvSpPr>
        <p:spPr bwMode="auto">
          <a:xfrm>
            <a:off x="214282" y="2357430"/>
            <a:ext cx="8501122" cy="264320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ea typeface="+mn-ea"/>
                <a:cs typeface="+mn-cs"/>
              </a:rPr>
              <a:t>Equilibrium </a:t>
            </a:r>
            <a:r>
              <a:rPr kumimoji="1" lang="en-AU" sz="2400" b="1" i="0" u="none" strike="noStrike" kern="0" cap="none" spc="0" normalizeH="0" baseline="0" noProof="0" dirty="0" smtClean="0">
                <a:ln>
                  <a:noFill/>
                </a:ln>
                <a:solidFill>
                  <a:schemeClr val="tx1"/>
                </a:solidFill>
                <a:effectLst/>
                <a:uLnTx/>
                <a:uFillTx/>
                <a:latin typeface="+mn-lt"/>
                <a:ea typeface="+mn-ea"/>
                <a:cs typeface="+mn-cs"/>
              </a:rPr>
              <a:t>physical</a:t>
            </a:r>
            <a:r>
              <a:rPr kumimoji="1" lang="en-AU" sz="2400" b="0" i="0" u="none" strike="noStrike" kern="0" cap="none" spc="0" normalizeH="0" noProof="0" dirty="0" smtClean="0">
                <a:ln>
                  <a:noFill/>
                </a:ln>
                <a:solidFill>
                  <a:schemeClr val="tx1"/>
                </a:solidFill>
                <a:effectLst/>
                <a:uLnTx/>
                <a:uFillTx/>
                <a:latin typeface="+mn-lt"/>
                <a:ea typeface="+mn-ea"/>
                <a:cs typeface="+mn-cs"/>
              </a:rPr>
              <a:t> demand will be</a:t>
            </a:r>
          </a:p>
          <a:p>
            <a:pPr marL="800100" lvl="1" indent="-342900" eaLnBrk="0" hangingPunct="0">
              <a:spcBef>
                <a:spcPct val="20000"/>
              </a:spcBef>
              <a:buFontTx/>
              <a:buChar char="•"/>
            </a:pPr>
            <a:r>
              <a:rPr kumimoji="1" lang="en-AU" kern="0" baseline="0" dirty="0" smtClean="0">
                <a:latin typeface="+mn-lt"/>
              </a:rPr>
              <a:t>Flow</a:t>
            </a:r>
            <a:r>
              <a:rPr kumimoji="1" lang="en-AU" kern="0" dirty="0" smtClean="0">
                <a:latin typeface="+mn-lt"/>
              </a:rPr>
              <a:t> of </a:t>
            </a:r>
            <a:r>
              <a:rPr kumimoji="1" lang="en-AU" b="1" kern="0" dirty="0" smtClean="0">
                <a:latin typeface="+mn-lt"/>
              </a:rPr>
              <a:t>monetary</a:t>
            </a:r>
            <a:r>
              <a:rPr kumimoji="1" lang="en-AU" kern="0" dirty="0" smtClean="0">
                <a:latin typeface="+mn-lt"/>
              </a:rPr>
              <a:t> demand divided by Price level</a:t>
            </a:r>
          </a:p>
          <a:p>
            <a:pPr marL="1257300" lvl="2" indent="-342900" eaLnBrk="0" hangingPunct="0">
              <a:spcBef>
                <a:spcPct val="20000"/>
              </a:spcBef>
              <a:buFontTx/>
              <a:buChar char="•"/>
            </a:pPr>
            <a:r>
              <a:rPr kumimoji="1" lang="en-AU" b="1" i="1" u="none" strike="noStrike" kern="0" cap="none" spc="0" normalizeH="0" baseline="0" noProof="0" dirty="0" smtClean="0">
                <a:ln>
                  <a:noFill/>
                </a:ln>
                <a:solidFill>
                  <a:schemeClr val="tx1"/>
                </a:solidFill>
                <a:effectLst/>
                <a:uLnTx/>
                <a:uFillTx/>
                <a:latin typeface="+mn-lt"/>
                <a:ea typeface="+mn-ea"/>
                <a:cs typeface="+mn-cs"/>
              </a:rPr>
              <a:t>D</a:t>
            </a:r>
            <a:r>
              <a:rPr kumimoji="1" lang="en-AU" b="1" i="0" u="none" strike="noStrike" kern="0" cap="none" spc="0" normalizeH="0" baseline="0" noProof="0" dirty="0" smtClean="0">
                <a:ln>
                  <a:noFill/>
                </a:ln>
                <a:solidFill>
                  <a:schemeClr val="tx1"/>
                </a:solidFill>
                <a:effectLst/>
                <a:uLnTx/>
                <a:uFillTx/>
                <a:latin typeface="+mn-lt"/>
                <a:ea typeface="+mn-ea"/>
                <a:cs typeface="+mn-cs"/>
              </a:rPr>
              <a:t> </a:t>
            </a:r>
            <a:r>
              <a:rPr kumimoji="1" lang="en-AU" b="0" i="0" u="none" strike="noStrike" kern="0" cap="none" spc="0" normalizeH="0" baseline="0" noProof="0" dirty="0" smtClean="0">
                <a:ln>
                  <a:noFill/>
                </a:ln>
                <a:solidFill>
                  <a:schemeClr val="tx1"/>
                </a:solidFill>
                <a:effectLst/>
                <a:uLnTx/>
                <a:uFillTx/>
                <a:latin typeface="+mn-lt"/>
                <a:ea typeface="+mn-ea"/>
                <a:cs typeface="+mn-cs"/>
              </a:rPr>
              <a:t>= (</a:t>
            </a:r>
            <a:r>
              <a:rPr kumimoji="1" lang="en-AU" b="0" i="0" u="none" strike="noStrike" kern="0" cap="none" spc="0" normalizeH="0" baseline="0" noProof="0" dirty="0" err="1" smtClean="0">
                <a:ln>
                  <a:noFill/>
                </a:ln>
                <a:solidFill>
                  <a:schemeClr val="tx1"/>
                </a:solidFill>
                <a:effectLst/>
                <a:uLnTx/>
                <a:uFillTx/>
                <a:latin typeface="+mn-lt"/>
                <a:ea typeface="+mn-ea"/>
                <a:cs typeface="+mn-cs"/>
              </a:rPr>
              <a:t>Wages+Profits</a:t>
            </a:r>
            <a:r>
              <a:rPr kumimoji="1" lang="en-AU" b="0" i="0" u="none" strike="noStrike" kern="0" cap="none" spc="0" normalizeH="0" baseline="0" noProof="0" dirty="0" smtClean="0">
                <a:ln>
                  <a:noFill/>
                </a:ln>
                <a:solidFill>
                  <a:schemeClr val="tx1"/>
                </a:solidFill>
                <a:effectLst/>
                <a:uLnTx/>
                <a:uFillTx/>
                <a:latin typeface="+mn-lt"/>
                <a:ea typeface="+mn-ea"/>
                <a:cs typeface="+mn-cs"/>
              </a:rPr>
              <a:t>)/Price</a:t>
            </a:r>
            <a:endParaRPr kumimoji="1" lang="en-AU" kern="0" dirty="0" smtClean="0">
              <a:latin typeface="+mn-lt"/>
            </a:endParaRPr>
          </a:p>
          <a:p>
            <a:pPr marL="1714500" lvl="3" indent="-342900" eaLnBrk="0" hangingPunct="0">
              <a:spcBef>
                <a:spcPct val="20000"/>
              </a:spcBef>
              <a:buFontTx/>
              <a:buChar char="•"/>
            </a:pPr>
            <a:r>
              <a:rPr kumimoji="1" lang="en-AU" b="0" i="0" u="none" strike="noStrike" kern="0" cap="none" spc="0" normalizeH="0" noProof="0" dirty="0" smtClean="0">
                <a:ln>
                  <a:noFill/>
                </a:ln>
                <a:solidFill>
                  <a:schemeClr val="tx1"/>
                </a:solidFill>
                <a:effectLst/>
                <a:uLnTx/>
                <a:uFillTx/>
                <a:latin typeface="+mn-lt"/>
                <a:ea typeface="+mn-ea"/>
                <a:cs typeface="+mn-cs"/>
              </a:rPr>
              <a:t>(net interest cancels out)</a:t>
            </a:r>
          </a:p>
          <a:p>
            <a:pPr marL="800100" lvl="1" indent="-342900" eaLnBrk="0" hangingPunct="0">
              <a:spcBef>
                <a:spcPct val="20000"/>
              </a:spcBef>
              <a:buFontTx/>
              <a:buChar char="•"/>
            </a:pPr>
            <a:r>
              <a:rPr kumimoji="1" lang="en-AU" b="1" i="1" kern="0" baseline="0" dirty="0" smtClean="0">
                <a:latin typeface="+mn-lt"/>
              </a:rPr>
              <a:t>D =</a:t>
            </a:r>
            <a:r>
              <a:rPr kumimoji="1" lang="en-AU" b="1" i="1" kern="0" dirty="0" smtClean="0">
                <a:latin typeface="+mn-lt"/>
              </a:rPr>
              <a:t> </a:t>
            </a:r>
            <a:r>
              <a:rPr kumimoji="1" lang="en-AU" b="1" kern="0" dirty="0" smtClean="0">
                <a:latin typeface="+mn-lt"/>
              </a:rPr>
              <a:t>(</a:t>
            </a:r>
            <a:r>
              <a:rPr lang="en-AU" b="1" i="1" dirty="0" smtClean="0">
                <a:latin typeface="+mj-lt"/>
              </a:rPr>
              <a:t>F</a:t>
            </a:r>
            <a:r>
              <a:rPr lang="en-AU" b="1" i="1" baseline="-25000" dirty="0" smtClean="0">
                <a:latin typeface="+mj-lt"/>
              </a:rPr>
              <a:t>D</a:t>
            </a:r>
            <a:r>
              <a:rPr lang="en-AU" b="1" i="1" dirty="0" smtClean="0">
                <a:latin typeface="+mj-lt"/>
              </a:rPr>
              <a:t>.s/</a:t>
            </a:r>
            <a:r>
              <a:rPr lang="en-AU" b="1" i="1" dirty="0" err="1" smtClean="0">
                <a:latin typeface="Symbol" pitchFamily="18" charset="2"/>
              </a:rPr>
              <a:t>t</a:t>
            </a:r>
            <a:r>
              <a:rPr lang="en-AU" b="1" i="1" baseline="-25000" dirty="0" err="1" smtClean="0">
                <a:latin typeface="+mj-lt"/>
              </a:rPr>
              <a:t>S</a:t>
            </a:r>
            <a:r>
              <a:rPr lang="en-AU" b="1" i="1" dirty="0" smtClean="0">
                <a:latin typeface="+mj-lt"/>
              </a:rPr>
              <a:t>)/P</a:t>
            </a:r>
            <a:endParaRPr kumimoji="1" lang="en-AU" b="1" kern="0" dirty="0" smtClean="0">
              <a:latin typeface="+mj-lt"/>
            </a:endParaRPr>
          </a:p>
          <a:p>
            <a:pPr marL="800100" lvl="1" indent="-342900" eaLnBrk="0" hangingPunct="0">
              <a:spcBef>
                <a:spcPct val="20000"/>
              </a:spcBef>
              <a:buFontTx/>
              <a:buChar char="•"/>
            </a:pPr>
            <a:r>
              <a:rPr kumimoji="1" lang="en-AU" b="0" i="0" u="none" strike="noStrike" kern="0" cap="none" spc="0" normalizeH="0" baseline="0" noProof="0" dirty="0" smtClean="0">
                <a:ln>
                  <a:noFill/>
                </a:ln>
                <a:solidFill>
                  <a:schemeClr val="tx1"/>
                </a:solidFill>
                <a:effectLst/>
                <a:uLnTx/>
                <a:uFillTx/>
                <a:latin typeface="+mn-lt"/>
                <a:ea typeface="+mn-ea"/>
                <a:cs typeface="+mn-cs"/>
              </a:rPr>
              <a:t>Equating </a:t>
            </a:r>
            <a:r>
              <a:rPr kumimoji="1" lang="en-AU" b="1" i="1" u="none" strike="noStrike" kern="0" cap="none" spc="0" normalizeH="0" baseline="0" noProof="0" dirty="0" smtClean="0">
                <a:ln>
                  <a:noFill/>
                </a:ln>
                <a:solidFill>
                  <a:schemeClr val="tx1"/>
                </a:solidFill>
                <a:effectLst/>
                <a:uLnTx/>
                <a:uFillTx/>
                <a:latin typeface="+mn-lt"/>
                <a:ea typeface="+mn-ea"/>
                <a:cs typeface="+mn-cs"/>
              </a:rPr>
              <a:t>D</a:t>
            </a:r>
            <a:r>
              <a:rPr kumimoji="1" lang="en-AU" b="0" i="0" u="none" strike="noStrike" kern="0" cap="none" spc="0" normalizeH="0" baseline="0" noProof="0" dirty="0" smtClean="0">
                <a:ln>
                  <a:noFill/>
                </a:ln>
                <a:solidFill>
                  <a:schemeClr val="tx1"/>
                </a:solidFill>
                <a:effectLst/>
                <a:uLnTx/>
                <a:uFillTx/>
                <a:latin typeface="+mn-lt"/>
                <a:ea typeface="+mn-ea"/>
                <a:cs typeface="+mn-cs"/>
              </a:rPr>
              <a:t> and </a:t>
            </a:r>
            <a:r>
              <a:rPr kumimoji="1" lang="en-AU" b="1" i="1" u="none" strike="noStrike" kern="0" cap="none" spc="0" normalizeH="0" baseline="0" noProof="0" dirty="0" smtClean="0">
                <a:ln>
                  <a:noFill/>
                </a:ln>
                <a:solidFill>
                  <a:schemeClr val="tx1"/>
                </a:solidFill>
                <a:effectLst/>
                <a:uLnTx/>
                <a:uFillTx/>
                <a:latin typeface="+mn-lt"/>
                <a:ea typeface="+mn-ea"/>
                <a:cs typeface="+mn-cs"/>
              </a:rPr>
              <a:t>Q</a:t>
            </a:r>
            <a:r>
              <a:rPr kumimoji="1" lang="en-AU" b="0" i="0" u="none" strike="noStrike" kern="0" cap="none" spc="0" normalizeH="0" baseline="0" noProof="0" dirty="0" smtClean="0">
                <a:ln>
                  <a:noFill/>
                </a:ln>
                <a:solidFill>
                  <a:schemeClr val="tx1"/>
                </a:solidFill>
                <a:effectLst/>
                <a:uLnTx/>
                <a:uFillTx/>
                <a:latin typeface="+mn-lt"/>
                <a:ea typeface="+mn-ea"/>
                <a:cs typeface="+mn-cs"/>
              </a:rPr>
              <a:t>:</a:t>
            </a:r>
            <a:endParaRPr kumimoji="1" lang="en-AU"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12" name="Object 5"/>
          <p:cNvGraphicFramePr>
            <a:graphicFrameLocks noChangeAspect="1"/>
          </p:cNvGraphicFramePr>
          <p:nvPr/>
        </p:nvGraphicFramePr>
        <p:xfrm>
          <a:off x="4419600" y="4443413"/>
          <a:ext cx="1871663" cy="728662"/>
        </p:xfrm>
        <a:graphic>
          <a:graphicData uri="http://schemas.openxmlformats.org/presentationml/2006/ole">
            <p:oleObj spid="_x0000_s481285" name="Equation" r:id="rId5" imgW="1396800" imgH="431640" progId="Equation.DSMT4">
              <p:embed/>
            </p:oleObj>
          </a:graphicData>
        </a:graphic>
      </p:graphicFrame>
      <p:sp>
        <p:nvSpPr>
          <p:cNvPr id="13" name="Content Placeholder 2"/>
          <p:cNvSpPr txBox="1">
            <a:spLocks/>
          </p:cNvSpPr>
          <p:nvPr/>
        </p:nvSpPr>
        <p:spPr bwMode="auto">
          <a:xfrm>
            <a:off x="715949" y="4940324"/>
            <a:ext cx="2214578" cy="44766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ea typeface="+mn-ea"/>
                <a:cs typeface="+mn-cs"/>
              </a:rPr>
              <a:t>Solve for P:</a:t>
            </a:r>
            <a:endParaRPr kumimoji="1" lang="en-AU"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14" name="Object 6"/>
          <p:cNvGraphicFramePr>
            <a:graphicFrameLocks noChangeAspect="1"/>
          </p:cNvGraphicFramePr>
          <p:nvPr/>
        </p:nvGraphicFramePr>
        <p:xfrm>
          <a:off x="735013" y="5483225"/>
          <a:ext cx="1603375" cy="803275"/>
        </p:xfrm>
        <a:graphic>
          <a:graphicData uri="http://schemas.openxmlformats.org/presentationml/2006/ole">
            <p:oleObj spid="_x0000_s481286" name="Equation" r:id="rId6" imgW="990360" imgH="393480" progId="Equation.DSMT4">
              <p:embed/>
            </p:oleObj>
          </a:graphicData>
        </a:graphic>
      </p:graphicFrame>
      <p:sp>
        <p:nvSpPr>
          <p:cNvPr id="15" name="Content Placeholder 2"/>
          <p:cNvSpPr txBox="1">
            <a:spLocks/>
          </p:cNvSpPr>
          <p:nvPr/>
        </p:nvSpPr>
        <p:spPr bwMode="auto">
          <a:xfrm>
            <a:off x="2357422" y="5214950"/>
            <a:ext cx="6500858" cy="135732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1" i="1" u="none" strike="noStrike" kern="0" cap="none" spc="0" normalizeH="0" baseline="0" noProof="0" dirty="0" smtClean="0">
                <a:ln>
                  <a:noFill/>
                </a:ln>
                <a:solidFill>
                  <a:schemeClr val="tx1"/>
                </a:solidFill>
                <a:effectLst/>
                <a:uLnTx/>
                <a:uFillTx/>
                <a:latin typeface="+mn-lt"/>
                <a:ea typeface="+mn-ea"/>
                <a:cs typeface="+mn-cs"/>
              </a:rPr>
              <a:t>Surplus</a:t>
            </a:r>
            <a:r>
              <a:rPr kumimoji="1" lang="en-AU" sz="2400" b="1" i="1" u="none" strike="noStrike" kern="0" cap="none" spc="0" normalizeH="0" noProof="0" dirty="0" smtClean="0">
                <a:ln>
                  <a:noFill/>
                </a:ln>
                <a:solidFill>
                  <a:schemeClr val="tx1"/>
                </a:solidFill>
                <a:effectLst/>
                <a:uLnTx/>
                <a:uFillTx/>
                <a:latin typeface="+mn-lt"/>
                <a:ea typeface="+mn-ea"/>
                <a:cs typeface="+mn-cs"/>
              </a:rPr>
              <a:t> </a:t>
            </a:r>
            <a:r>
              <a:rPr kumimoji="1" lang="en-AU" b="1" i="1" kern="0" dirty="0" smtClean="0">
                <a:latin typeface="+mn-lt"/>
              </a:rPr>
              <a:t>the source of profit</a:t>
            </a:r>
            <a:endParaRPr kumimoji="1" lang="en-AU" sz="2400" b="1"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1" i="1" u="none" strike="noStrike" kern="0" cap="none" spc="0" normalizeH="0" baseline="0" noProof="0" dirty="0" smtClean="0">
                <a:ln>
                  <a:noFill/>
                </a:ln>
                <a:solidFill>
                  <a:schemeClr val="tx1"/>
                </a:solidFill>
                <a:effectLst/>
                <a:uLnTx/>
                <a:uFillTx/>
                <a:latin typeface="+mn-lt"/>
                <a:ea typeface="+mn-ea"/>
                <a:cs typeface="+mn-cs"/>
              </a:rPr>
              <a:t>Price</a:t>
            </a:r>
            <a:r>
              <a:rPr kumimoji="1" lang="en-AU" sz="2400" b="1" i="1" u="none" strike="noStrike" kern="0" cap="none" spc="0" normalizeH="0" noProof="0" dirty="0" smtClean="0">
                <a:ln>
                  <a:noFill/>
                </a:ln>
                <a:solidFill>
                  <a:schemeClr val="tx1"/>
                </a:solidFill>
                <a:effectLst/>
                <a:uLnTx/>
                <a:uFillTx/>
                <a:latin typeface="+mn-lt"/>
                <a:ea typeface="+mn-ea"/>
                <a:cs typeface="+mn-cs"/>
              </a:rPr>
              <a:t> converts capitalist share of surplus in production into monetary sum</a:t>
            </a:r>
            <a:endParaRPr kumimoji="1" lang="en-AU" b="1" i="1"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left)">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wipe(left)">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wipe(left)">
                                      <p:cBhvr>
                                        <p:cTn id="32" dur="500"/>
                                        <p:tgtEl>
                                          <p:spTgt spid="11">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animEffect transition="in" filter="wipe(left)">
                                      <p:cBhvr>
                                        <p:cTn id="37" dur="500"/>
                                        <p:tgtEl>
                                          <p:spTgt spid="1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wipe(left)">
                                      <p:cBhvr>
                                        <p:cTn id="42" dur="500"/>
                                        <p:tgtEl>
                                          <p:spTgt spid="1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animEffect transition="in" filter="wipe(left)">
                                      <p:cBhvr>
                                        <p:cTn id="47" dur="500"/>
                                        <p:tgtEl>
                                          <p:spTgt spid="11">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left)">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1000" fill="hold"/>
                                        <p:tgtEl>
                                          <p:spTgt spid="16"/>
                                        </p:tgtEl>
                                        <p:attrNameLst>
                                          <p:attrName>ppt_w</p:attrName>
                                        </p:attrNameLst>
                                      </p:cBhvr>
                                      <p:tavLst>
                                        <p:tav tm="0">
                                          <p:val>
                                            <p:fltVal val="0"/>
                                          </p:val>
                                        </p:tav>
                                        <p:tav tm="100000">
                                          <p:val>
                                            <p:strVal val="#ppt_w"/>
                                          </p:val>
                                        </p:tav>
                                      </p:tavLst>
                                    </p:anim>
                                    <p:anim calcmode="lin" valueType="num">
                                      <p:cBhvr>
                                        <p:cTn id="58" dur="1000" fill="hold"/>
                                        <p:tgtEl>
                                          <p:spTgt spid="16"/>
                                        </p:tgtEl>
                                        <p:attrNameLst>
                                          <p:attrName>ppt_h</p:attrName>
                                        </p:attrNameLst>
                                      </p:cBhvr>
                                      <p:tavLst>
                                        <p:tav tm="0">
                                          <p:val>
                                            <p:fltVal val="0"/>
                                          </p:val>
                                        </p:tav>
                                        <p:tav tm="100000">
                                          <p:val>
                                            <p:strVal val="#ppt_h"/>
                                          </p:val>
                                        </p:tav>
                                      </p:tavLst>
                                    </p:anim>
                                  </p:childTnLst>
                                </p:cTn>
                              </p:par>
                              <p:par>
                                <p:cTn id="59" presetID="23" presetClass="entr" presetSubtype="16"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p:cTn id="61" dur="1000" fill="hold"/>
                                        <p:tgtEl>
                                          <p:spTgt spid="19"/>
                                        </p:tgtEl>
                                        <p:attrNameLst>
                                          <p:attrName>ppt_w</p:attrName>
                                        </p:attrNameLst>
                                      </p:cBhvr>
                                      <p:tavLst>
                                        <p:tav tm="0">
                                          <p:val>
                                            <p:fltVal val="0"/>
                                          </p:val>
                                        </p:tav>
                                        <p:tav tm="100000">
                                          <p:val>
                                            <p:strVal val="#ppt_w"/>
                                          </p:val>
                                        </p:tav>
                                      </p:tavLst>
                                    </p:anim>
                                    <p:anim calcmode="lin" valueType="num">
                                      <p:cBhvr>
                                        <p:cTn id="62" dur="10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1000" fill="hold"/>
                                        <p:tgtEl>
                                          <p:spTgt spid="20"/>
                                        </p:tgtEl>
                                        <p:attrNameLst>
                                          <p:attrName>ppt_w</p:attrName>
                                        </p:attrNameLst>
                                      </p:cBhvr>
                                      <p:tavLst>
                                        <p:tav tm="0">
                                          <p:val>
                                            <p:fltVal val="0"/>
                                          </p:val>
                                        </p:tav>
                                        <p:tav tm="100000">
                                          <p:val>
                                            <p:strVal val="#ppt_w"/>
                                          </p:val>
                                        </p:tav>
                                      </p:tavLst>
                                    </p:anim>
                                    <p:anim calcmode="lin" valueType="num">
                                      <p:cBhvr>
                                        <p:cTn id="68" dur="1000" fill="hold"/>
                                        <p:tgtEl>
                                          <p:spTgt spid="20"/>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p:cTn id="71" dur="1000" fill="hold"/>
                                        <p:tgtEl>
                                          <p:spTgt spid="21"/>
                                        </p:tgtEl>
                                        <p:attrNameLst>
                                          <p:attrName>ppt_w</p:attrName>
                                        </p:attrNameLst>
                                      </p:cBhvr>
                                      <p:tavLst>
                                        <p:tav tm="0">
                                          <p:val>
                                            <p:fltVal val="0"/>
                                          </p:val>
                                        </p:tav>
                                        <p:tav tm="100000">
                                          <p:val>
                                            <p:strVal val="#ppt_w"/>
                                          </p:val>
                                        </p:tav>
                                      </p:tavLst>
                                    </p:anim>
                                    <p:anim calcmode="lin" valueType="num">
                                      <p:cBhvr>
                                        <p:cTn id="72" dur="10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3">
                                            <p:txEl>
                                              <p:pRg st="0" end="0"/>
                                            </p:txEl>
                                          </p:spTgt>
                                        </p:tgtEl>
                                        <p:attrNameLst>
                                          <p:attrName>style.visibility</p:attrName>
                                        </p:attrNameLst>
                                      </p:cBhvr>
                                      <p:to>
                                        <p:strVal val="visible"/>
                                      </p:to>
                                    </p:set>
                                    <p:animEffect transition="in" filter="wipe(left)">
                                      <p:cBhvr>
                                        <p:cTn id="77" dur="500"/>
                                        <p:tgtEl>
                                          <p:spTgt spid="13">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left)">
                                      <p:cBhvr>
                                        <p:cTn id="82" dur="20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70000"/>
                                  </p:iterate>
                                  <p:childTnLst>
                                    <p:set>
                                      <p:cBhvr>
                                        <p:cTn id="86" dur="1" fill="hold">
                                          <p:stCondLst>
                                            <p:cond delay="0"/>
                                          </p:stCondLst>
                                        </p:cTn>
                                        <p:tgtEl>
                                          <p:spTgt spid="15">
                                            <p:txEl>
                                              <p:pRg st="0" end="0"/>
                                            </p:txEl>
                                          </p:spTgt>
                                        </p:tgtEl>
                                        <p:attrNameLst>
                                          <p:attrName>style.visibility</p:attrName>
                                        </p:attrNameLst>
                                      </p:cBhvr>
                                      <p:to>
                                        <p:strVal val="visible"/>
                                      </p:to>
                                    </p:set>
                                    <p:animEffect transition="in" filter="wipe(left)">
                                      <p:cBhvr>
                                        <p:cTn id="87" dur="500"/>
                                        <p:tgtEl>
                                          <p:spTgt spid="15">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70000"/>
                                  </p:iterate>
                                  <p:childTnLst>
                                    <p:set>
                                      <p:cBhvr>
                                        <p:cTn id="91" dur="1" fill="hold">
                                          <p:stCondLst>
                                            <p:cond delay="0"/>
                                          </p:stCondLst>
                                        </p:cTn>
                                        <p:tgtEl>
                                          <p:spTgt spid="15">
                                            <p:txEl>
                                              <p:pRg st="1" end="1"/>
                                            </p:txEl>
                                          </p:spTgt>
                                        </p:tgtEl>
                                        <p:attrNameLst>
                                          <p:attrName>style.visibility</p:attrName>
                                        </p:attrNameLst>
                                      </p:cBhvr>
                                      <p:to>
                                        <p:strVal val="visible"/>
                                      </p:to>
                                    </p:set>
                                    <p:animEffect transition="in" filter="wipe(left)">
                                      <p:cBhvr>
                                        <p:cTn id="92"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20" grpId="0" animBg="1"/>
      <p:bldP spid="21" grpId="0" animBg="1"/>
      <p:bldP spid="9" grpId="0" build="p" bldLvl="5"/>
      <p:bldP spid="11" grpId="0" build="p" bldLvl="5"/>
      <p:bldP spid="13" grpId="0" build="p" bldLvl="5"/>
      <p:bldP spid="15"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6407" name="Object 7"/>
          <p:cNvGraphicFramePr>
            <a:graphicFrameLocks noChangeAspect="1"/>
          </p:cNvGraphicFramePr>
          <p:nvPr/>
        </p:nvGraphicFramePr>
        <p:xfrm>
          <a:off x="71406" y="6000768"/>
          <a:ext cx="3681412" cy="685800"/>
        </p:xfrm>
        <a:graphic>
          <a:graphicData uri="http://schemas.openxmlformats.org/presentationml/2006/ole">
            <p:oleObj spid="_x0000_s486407" name="Package" showAsIcon="1" r:id="rId3" imgW="3681360" imgH="685440" progId="Package">
              <p:embed/>
            </p:oleObj>
          </a:graphicData>
        </a:graphic>
      </p:graphicFrame>
      <p:pic>
        <p:nvPicPr>
          <p:cNvPr id="486406" name="Picture 6" descr="D:\economic\Conferences\2009\DijonMoney\CircuitProductionTimeLagsCompound.wmf"/>
          <p:cNvPicPr>
            <a:picLocks noChangeAspect="1" noChangeArrowheads="1"/>
          </p:cNvPicPr>
          <p:nvPr/>
        </p:nvPicPr>
        <p:blipFill>
          <a:blip r:embed="rId4" cstate="print"/>
          <a:srcRect/>
          <a:stretch>
            <a:fillRect/>
          </a:stretch>
        </p:blipFill>
        <p:spPr bwMode="auto">
          <a:xfrm>
            <a:off x="4143372" y="2643182"/>
            <a:ext cx="4968285" cy="3929090"/>
          </a:xfrm>
          <a:prstGeom prst="rect">
            <a:avLst/>
          </a:prstGeom>
          <a:noFill/>
        </p:spPr>
      </p:pic>
      <p:sp>
        <p:nvSpPr>
          <p:cNvPr id="8" name="Rectangle 7">
            <a:hlinkClick r:id="rId5"/>
          </p:cNvPr>
          <p:cNvSpPr/>
          <p:nvPr/>
        </p:nvSpPr>
        <p:spPr>
          <a:xfrm>
            <a:off x="1357290" y="5783065"/>
            <a:ext cx="3071834" cy="646331"/>
          </a:xfrm>
          <a:prstGeom prst="rect">
            <a:avLst/>
          </a:prstGeom>
          <a:noFill/>
        </p:spPr>
        <p:txBody>
          <a:bodyPr wrap="square" lIns="91440" tIns="45720" rIns="91440" bIns="45720">
            <a:spAutoFit/>
          </a:bodyPr>
          <a:lstStyle/>
          <a:p>
            <a:pPr algn="ctr"/>
            <a:r>
              <a:rPr lang="en-US" sz="36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hlinkClick r:id="rId5"/>
              </a:rPr>
              <a:t>Simulation:</a:t>
            </a:r>
            <a:endParaRPr lang="en-US" sz="36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p:txBody>
      </p:sp>
      <p:sp>
        <p:nvSpPr>
          <p:cNvPr id="2" name="Title 1"/>
          <p:cNvSpPr>
            <a:spLocks noGrp="1"/>
          </p:cNvSpPr>
          <p:nvPr>
            <p:ph type="title"/>
          </p:nvPr>
        </p:nvSpPr>
        <p:spPr/>
        <p:txBody>
          <a:bodyPr/>
          <a:lstStyle/>
          <a:p>
            <a:r>
              <a:rPr lang="en-AU" dirty="0" smtClean="0"/>
              <a:t>Basic financial and physical equilibrium conditions</a:t>
            </a:r>
            <a:endParaRPr lang="en-AU" dirty="0"/>
          </a:p>
        </p:txBody>
      </p:sp>
      <p:sp>
        <p:nvSpPr>
          <p:cNvPr id="3" name="Content Placeholder 2"/>
          <p:cNvSpPr>
            <a:spLocks noGrp="1"/>
          </p:cNvSpPr>
          <p:nvPr>
            <p:ph idx="1"/>
          </p:nvPr>
        </p:nvSpPr>
        <p:spPr>
          <a:xfrm>
            <a:off x="228600" y="780512"/>
            <a:ext cx="4057648" cy="590536"/>
          </a:xfrm>
        </p:spPr>
        <p:txBody>
          <a:bodyPr/>
          <a:lstStyle/>
          <a:p>
            <a:r>
              <a:rPr lang="en-AU" dirty="0" smtClean="0"/>
              <a:t>Dynamic price relation is</a:t>
            </a:r>
            <a:endParaRPr lang="en-AU" dirty="0"/>
          </a:p>
        </p:txBody>
      </p:sp>
      <p:graphicFrame>
        <p:nvGraphicFramePr>
          <p:cNvPr id="4" name="Object 3"/>
          <p:cNvGraphicFramePr>
            <a:graphicFrameLocks noChangeAspect="1"/>
          </p:cNvGraphicFramePr>
          <p:nvPr/>
        </p:nvGraphicFramePr>
        <p:xfrm>
          <a:off x="4286248" y="656668"/>
          <a:ext cx="2587625" cy="857250"/>
        </p:xfrm>
        <a:graphic>
          <a:graphicData uri="http://schemas.openxmlformats.org/presentationml/2006/ole">
            <p:oleObj spid="_x0000_s486402" name="Equation" r:id="rId6" imgW="1930320" imgH="507960" progId="Equation.DSMT4">
              <p:embed/>
            </p:oleObj>
          </a:graphicData>
        </a:graphic>
      </p:graphicFrame>
      <p:sp>
        <p:nvSpPr>
          <p:cNvPr id="5" name="Content Placeholder 2"/>
          <p:cNvSpPr txBox="1">
            <a:spLocks/>
          </p:cNvSpPr>
          <p:nvPr/>
        </p:nvSpPr>
        <p:spPr bwMode="auto">
          <a:xfrm>
            <a:off x="214282" y="1357298"/>
            <a:ext cx="8001056" cy="135732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rPr>
              <a:t>Time-lagged convergence</a:t>
            </a:r>
            <a:r>
              <a:rPr kumimoji="1" lang="en-AU" sz="2400" b="0" i="0" u="none" strike="noStrike" kern="0" cap="none" spc="0" normalizeH="0" noProof="0" dirty="0" smtClean="0">
                <a:ln>
                  <a:noFill/>
                </a:ln>
                <a:solidFill>
                  <a:schemeClr val="tx1"/>
                </a:solidFill>
                <a:effectLst/>
                <a:uLnTx/>
                <a:uFillTx/>
                <a:latin typeface="+mn-lt"/>
              </a:rPr>
              <a:t> to equilibrium value</a:t>
            </a:r>
          </a:p>
          <a:p>
            <a:pPr marL="285750" indent="-285750" eaLnBrk="0" hangingPunct="0">
              <a:spcBef>
                <a:spcPct val="20000"/>
              </a:spcBef>
              <a:buFontTx/>
              <a:buChar char="–"/>
              <a:defRPr/>
            </a:pPr>
            <a:r>
              <a:rPr kumimoji="1" lang="en-AU" kern="0" baseline="0" dirty="0" smtClean="0">
                <a:latin typeface="+mn-lt"/>
              </a:rPr>
              <a:t>Full monetary production</a:t>
            </a:r>
            <a:r>
              <a:rPr kumimoji="1" lang="en-AU" kern="0" dirty="0" smtClean="0">
                <a:latin typeface="+mn-lt"/>
              </a:rPr>
              <a:t> </a:t>
            </a:r>
            <a:r>
              <a:rPr kumimoji="1" lang="en-AU" kern="0" baseline="0" dirty="0" smtClean="0">
                <a:latin typeface="+mn-lt"/>
              </a:rPr>
              <a:t>model can now be examined</a:t>
            </a:r>
          </a:p>
          <a:p>
            <a:pPr marL="742950" lvl="1" indent="-285750" eaLnBrk="0" hangingPunct="0">
              <a:spcBef>
                <a:spcPct val="20000"/>
              </a:spcBef>
              <a:buFontTx/>
              <a:buChar char="–"/>
              <a:defRPr/>
            </a:pPr>
            <a:r>
              <a:rPr kumimoji="1" lang="en-AU" b="0" i="0" u="none" strike="noStrike" kern="0" cap="none" spc="0" normalizeH="0" noProof="0" dirty="0" smtClean="0">
                <a:ln>
                  <a:noFill/>
                </a:ln>
                <a:solidFill>
                  <a:schemeClr val="tx1"/>
                </a:solidFill>
                <a:effectLst/>
                <a:uLnTx/>
                <a:uFillTx/>
                <a:latin typeface="+mn-lt"/>
              </a:rPr>
              <a:t>Equilibrium conditions are (for given wage W):</a:t>
            </a:r>
            <a:endParaRPr kumimoji="1" lang="en-AU" b="0" i="0" u="none" strike="noStrike" kern="0" cap="none" spc="0" normalizeH="0" baseline="0" noProof="0" dirty="0">
              <a:ln>
                <a:noFill/>
              </a:ln>
              <a:solidFill>
                <a:schemeClr val="tx1"/>
              </a:solidFill>
              <a:effectLst/>
              <a:uLnTx/>
              <a:uFillTx/>
              <a:latin typeface="+mn-lt"/>
            </a:endParaRPr>
          </a:p>
        </p:txBody>
      </p:sp>
      <p:pic>
        <p:nvPicPr>
          <p:cNvPr id="486403" name="Picture 3"/>
          <p:cNvPicPr>
            <a:picLocks noChangeAspect="1" noChangeArrowheads="1"/>
          </p:cNvPicPr>
          <p:nvPr/>
        </p:nvPicPr>
        <p:blipFill>
          <a:blip r:embed="rId7" cstate="print"/>
          <a:srcRect/>
          <a:stretch>
            <a:fillRect/>
          </a:stretch>
        </p:blipFill>
        <p:spPr bwMode="auto">
          <a:xfrm>
            <a:off x="78681" y="2643183"/>
            <a:ext cx="4136129" cy="3109408"/>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up)">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up)">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up)">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86403"/>
                                        </p:tgtEl>
                                        <p:attrNameLst>
                                          <p:attrName>style.visibility</p:attrName>
                                        </p:attrNameLst>
                                      </p:cBhvr>
                                      <p:to>
                                        <p:strVal val="visible"/>
                                      </p:to>
                                    </p:set>
                                    <p:animEffect transition="in" filter="wipe(left)">
                                      <p:cBhvr>
                                        <p:cTn id="27" dur="3000"/>
                                        <p:tgtEl>
                                          <p:spTgt spid="486403"/>
                                        </p:tgtEl>
                                      </p:cBhvr>
                                    </p:animEffec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8"/>
                                        </p:tgtEl>
                                        <p:attrNameLst>
                                          <p:attrName>style.visibility</p:attrName>
                                        </p:attrNameLst>
                                      </p:cBhvr>
                                      <p:to>
                                        <p:strVal val="visible"/>
                                      </p:to>
                                    </p:set>
                                    <p:anim calcmode="discrete" valueType="clr">
                                      <p:cBhvr override="childStyle">
                                        <p:cTn id="32"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8"/>
                                        </p:tgtEl>
                                        <p:attrNameLst>
                                          <p:attrName>fillcolor</p:attrName>
                                        </p:attrNameLst>
                                      </p:cBhvr>
                                      <p:tavLst>
                                        <p:tav tm="0">
                                          <p:val>
                                            <p:clrVal>
                                              <a:schemeClr val="accent2"/>
                                            </p:clrVal>
                                          </p:val>
                                        </p:tav>
                                        <p:tav tm="50000">
                                          <p:val>
                                            <p:clrVal>
                                              <a:schemeClr val="hlink"/>
                                            </p:clrVal>
                                          </p:val>
                                        </p:tav>
                                      </p:tavLst>
                                    </p:anim>
                                    <p:set>
                                      <p:cBhvr>
                                        <p:cTn id="34" dur="80"/>
                                        <p:tgtEl>
                                          <p:spTgt spid="8"/>
                                        </p:tgtEl>
                                        <p:attrNameLst>
                                          <p:attrName>fill.type</p:attrName>
                                        </p:attrNameLst>
                                      </p:cBhvr>
                                      <p:to>
                                        <p:strVal val="solid"/>
                                      </p:to>
                                    </p:set>
                                  </p:childTnLst>
                                </p:cTn>
                              </p:par>
                            </p:childTnLst>
                          </p:cTn>
                        </p:par>
                        <p:par>
                          <p:cTn id="35" fill="hold">
                            <p:stCondLst>
                              <p:cond delay="480"/>
                            </p:stCondLst>
                            <p:childTnLst>
                              <p:par>
                                <p:cTn id="36" presetID="17" presetClass="entr" presetSubtype="8" fill="hold" nodeType="afterEffect">
                                  <p:stCondLst>
                                    <p:cond delay="0"/>
                                  </p:stCondLst>
                                  <p:childTnLst>
                                    <p:set>
                                      <p:cBhvr>
                                        <p:cTn id="37" dur="1" fill="hold">
                                          <p:stCondLst>
                                            <p:cond delay="0"/>
                                          </p:stCondLst>
                                        </p:cTn>
                                        <p:tgtEl>
                                          <p:spTgt spid="486406"/>
                                        </p:tgtEl>
                                        <p:attrNameLst>
                                          <p:attrName>style.visibility</p:attrName>
                                        </p:attrNameLst>
                                      </p:cBhvr>
                                      <p:to>
                                        <p:strVal val="visible"/>
                                      </p:to>
                                    </p:set>
                                    <p:anim calcmode="lin" valueType="num">
                                      <p:cBhvr>
                                        <p:cTn id="38" dur="2000" fill="hold"/>
                                        <p:tgtEl>
                                          <p:spTgt spid="486406"/>
                                        </p:tgtEl>
                                        <p:attrNameLst>
                                          <p:attrName>ppt_x</p:attrName>
                                        </p:attrNameLst>
                                      </p:cBhvr>
                                      <p:tavLst>
                                        <p:tav tm="0">
                                          <p:val>
                                            <p:strVal val="#ppt_x-#ppt_w/2"/>
                                          </p:val>
                                        </p:tav>
                                        <p:tav tm="100000">
                                          <p:val>
                                            <p:strVal val="#ppt_x"/>
                                          </p:val>
                                        </p:tav>
                                      </p:tavLst>
                                    </p:anim>
                                    <p:anim calcmode="lin" valueType="num">
                                      <p:cBhvr>
                                        <p:cTn id="39" dur="2000" fill="hold"/>
                                        <p:tgtEl>
                                          <p:spTgt spid="486406"/>
                                        </p:tgtEl>
                                        <p:attrNameLst>
                                          <p:attrName>ppt_y</p:attrName>
                                        </p:attrNameLst>
                                      </p:cBhvr>
                                      <p:tavLst>
                                        <p:tav tm="0">
                                          <p:val>
                                            <p:strVal val="#ppt_y"/>
                                          </p:val>
                                        </p:tav>
                                        <p:tav tm="100000">
                                          <p:val>
                                            <p:strVal val="#ppt_y"/>
                                          </p:val>
                                        </p:tav>
                                      </p:tavLst>
                                    </p:anim>
                                    <p:anim calcmode="lin" valueType="num">
                                      <p:cBhvr>
                                        <p:cTn id="40" dur="2000" fill="hold"/>
                                        <p:tgtEl>
                                          <p:spTgt spid="486406"/>
                                        </p:tgtEl>
                                        <p:attrNameLst>
                                          <p:attrName>ppt_w</p:attrName>
                                        </p:attrNameLst>
                                      </p:cBhvr>
                                      <p:tavLst>
                                        <p:tav tm="0">
                                          <p:val>
                                            <p:fltVal val="0"/>
                                          </p:val>
                                        </p:tav>
                                        <p:tav tm="100000">
                                          <p:val>
                                            <p:strVal val="#ppt_w"/>
                                          </p:val>
                                        </p:tav>
                                      </p:tavLst>
                                    </p:anim>
                                    <p:anim calcmode="lin" valueType="num">
                                      <p:cBhvr>
                                        <p:cTn id="41" dur="2000" fill="hold"/>
                                        <p:tgtEl>
                                          <p:spTgt spid="486406"/>
                                        </p:tgtEl>
                                        <p:attrNameLst>
                                          <p:attrName>ppt_h</p:attrName>
                                        </p:attrNameLst>
                                      </p:cBhvr>
                                      <p:tavLst>
                                        <p:tav tm="0">
                                          <p:val>
                                            <p:strVal val="#ppt_h"/>
                                          </p:val>
                                        </p:tav>
                                        <p:tav tm="100000">
                                          <p:val>
                                            <p:strVal val="#ppt_h"/>
                                          </p:val>
                                        </p:tav>
                                      </p:tavLst>
                                    </p:anim>
                                  </p:childTnLst>
                                </p:cTn>
                              </p:par>
                              <p:par>
                                <p:cTn id="42" presetID="26" presetClass="entr" presetSubtype="0" fill="hold" nodeType="withEffect">
                                  <p:stCondLst>
                                    <p:cond delay="0"/>
                                  </p:stCondLst>
                                  <p:childTnLst>
                                    <p:set>
                                      <p:cBhvr>
                                        <p:cTn id="43" dur="1" fill="hold">
                                          <p:stCondLst>
                                            <p:cond delay="0"/>
                                          </p:stCondLst>
                                        </p:cTn>
                                        <p:tgtEl>
                                          <p:spTgt spid="486407"/>
                                        </p:tgtEl>
                                        <p:attrNameLst>
                                          <p:attrName>style.visibility</p:attrName>
                                        </p:attrNameLst>
                                      </p:cBhvr>
                                      <p:to>
                                        <p:strVal val="visible"/>
                                      </p:to>
                                    </p:set>
                                    <p:animEffect transition="in" filter="wipe(down)">
                                      <p:cBhvr>
                                        <p:cTn id="44" dur="580">
                                          <p:stCondLst>
                                            <p:cond delay="0"/>
                                          </p:stCondLst>
                                        </p:cTn>
                                        <p:tgtEl>
                                          <p:spTgt spid="486407"/>
                                        </p:tgtEl>
                                      </p:cBhvr>
                                    </p:animEffect>
                                    <p:anim calcmode="lin" valueType="num">
                                      <p:cBhvr>
                                        <p:cTn id="45" dur="1822" tmFilter="0,0; 0.14,0.36; 0.43,0.73; 0.71,0.91; 1.0,1.0">
                                          <p:stCondLst>
                                            <p:cond delay="0"/>
                                          </p:stCondLst>
                                        </p:cTn>
                                        <p:tgtEl>
                                          <p:spTgt spid="486407"/>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486407"/>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486407"/>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486407"/>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486407"/>
                                        </p:tgtEl>
                                        <p:attrNameLst>
                                          <p:attrName>ppt_y</p:attrName>
                                        </p:attrNameLst>
                                      </p:cBhvr>
                                      <p:tavLst>
                                        <p:tav tm="0" fmla="#ppt_y-sin(pi*$)/81">
                                          <p:val>
                                            <p:fltVal val="0"/>
                                          </p:val>
                                        </p:tav>
                                        <p:tav tm="100000">
                                          <p:val>
                                            <p:fltVal val="1"/>
                                          </p:val>
                                        </p:tav>
                                      </p:tavLst>
                                    </p:anim>
                                    <p:animScale>
                                      <p:cBhvr>
                                        <p:cTn id="50" dur="26">
                                          <p:stCondLst>
                                            <p:cond delay="650"/>
                                          </p:stCondLst>
                                        </p:cTn>
                                        <p:tgtEl>
                                          <p:spTgt spid="486407"/>
                                        </p:tgtEl>
                                      </p:cBhvr>
                                      <p:to x="100000" y="60000"/>
                                    </p:animScale>
                                    <p:animScale>
                                      <p:cBhvr>
                                        <p:cTn id="51" dur="166" decel="50000">
                                          <p:stCondLst>
                                            <p:cond delay="676"/>
                                          </p:stCondLst>
                                        </p:cTn>
                                        <p:tgtEl>
                                          <p:spTgt spid="486407"/>
                                        </p:tgtEl>
                                      </p:cBhvr>
                                      <p:to x="100000" y="100000"/>
                                    </p:animScale>
                                    <p:animScale>
                                      <p:cBhvr>
                                        <p:cTn id="52" dur="26">
                                          <p:stCondLst>
                                            <p:cond delay="1312"/>
                                          </p:stCondLst>
                                        </p:cTn>
                                        <p:tgtEl>
                                          <p:spTgt spid="486407"/>
                                        </p:tgtEl>
                                      </p:cBhvr>
                                      <p:to x="100000" y="80000"/>
                                    </p:animScale>
                                    <p:animScale>
                                      <p:cBhvr>
                                        <p:cTn id="53" dur="166" decel="50000">
                                          <p:stCondLst>
                                            <p:cond delay="1338"/>
                                          </p:stCondLst>
                                        </p:cTn>
                                        <p:tgtEl>
                                          <p:spTgt spid="486407"/>
                                        </p:tgtEl>
                                      </p:cBhvr>
                                      <p:to x="100000" y="100000"/>
                                    </p:animScale>
                                    <p:animScale>
                                      <p:cBhvr>
                                        <p:cTn id="54" dur="26">
                                          <p:stCondLst>
                                            <p:cond delay="1642"/>
                                          </p:stCondLst>
                                        </p:cTn>
                                        <p:tgtEl>
                                          <p:spTgt spid="486407"/>
                                        </p:tgtEl>
                                      </p:cBhvr>
                                      <p:to x="100000" y="90000"/>
                                    </p:animScale>
                                    <p:animScale>
                                      <p:cBhvr>
                                        <p:cTn id="55" dur="166" decel="50000">
                                          <p:stCondLst>
                                            <p:cond delay="1668"/>
                                          </p:stCondLst>
                                        </p:cTn>
                                        <p:tgtEl>
                                          <p:spTgt spid="486407"/>
                                        </p:tgtEl>
                                      </p:cBhvr>
                                      <p:to x="100000" y="100000"/>
                                    </p:animScale>
                                    <p:animScale>
                                      <p:cBhvr>
                                        <p:cTn id="56" dur="26">
                                          <p:stCondLst>
                                            <p:cond delay="1808"/>
                                          </p:stCondLst>
                                        </p:cTn>
                                        <p:tgtEl>
                                          <p:spTgt spid="486407"/>
                                        </p:tgtEl>
                                      </p:cBhvr>
                                      <p:to x="100000" y="95000"/>
                                    </p:animScale>
                                    <p:animScale>
                                      <p:cBhvr>
                                        <p:cTn id="57" dur="166" decel="50000">
                                          <p:stCondLst>
                                            <p:cond delay="1834"/>
                                          </p:stCondLst>
                                        </p:cTn>
                                        <p:tgtEl>
                                          <p:spTgt spid="48640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Common sense to the rescue...</a:t>
            </a:r>
            <a:endParaRPr lang="en-AU" dirty="0"/>
          </a:p>
        </p:txBody>
      </p:sp>
      <p:sp>
        <p:nvSpPr>
          <p:cNvPr id="3" name="Content Placeholder 2"/>
          <p:cNvSpPr>
            <a:spLocks noGrp="1"/>
          </p:cNvSpPr>
          <p:nvPr>
            <p:ph idx="1"/>
          </p:nvPr>
        </p:nvSpPr>
        <p:spPr>
          <a:xfrm>
            <a:off x="228600" y="785794"/>
            <a:ext cx="8763000" cy="5857916"/>
          </a:xfrm>
        </p:spPr>
        <p:txBody>
          <a:bodyPr/>
          <a:lstStyle/>
          <a:p>
            <a:r>
              <a:rPr lang="en-AU" dirty="0" smtClean="0"/>
              <a:t>Capitalists can therefore</a:t>
            </a:r>
          </a:p>
          <a:p>
            <a:pPr lvl="1"/>
            <a:r>
              <a:rPr lang="en-AU" dirty="0" smtClean="0"/>
              <a:t>borrow money;</a:t>
            </a:r>
          </a:p>
          <a:p>
            <a:pPr lvl="1"/>
            <a:r>
              <a:rPr lang="en-AU" dirty="0" smtClean="0"/>
              <a:t>pay interest;</a:t>
            </a:r>
          </a:p>
          <a:p>
            <a:pPr lvl="1"/>
            <a:r>
              <a:rPr lang="en-AU" dirty="0" smtClean="0"/>
              <a:t>repay debt;</a:t>
            </a:r>
          </a:p>
          <a:p>
            <a:pPr lvl="1"/>
            <a:r>
              <a:rPr lang="en-AU" dirty="0" smtClean="0"/>
              <a:t>&amp; still make a profit</a:t>
            </a:r>
          </a:p>
          <a:p>
            <a:r>
              <a:rPr lang="en-AU" dirty="0" smtClean="0"/>
              <a:t>Aggregate profit exceeds zero</a:t>
            </a:r>
          </a:p>
          <a:p>
            <a:pPr lvl="1"/>
            <a:r>
              <a:rPr lang="en-AU" dirty="0" smtClean="0"/>
              <a:t>As do wages and interest income</a:t>
            </a:r>
          </a:p>
          <a:p>
            <a:r>
              <a:rPr lang="en-AU" dirty="0" smtClean="0"/>
              <a:t>Price converts capitalist surplus in production into money</a:t>
            </a:r>
          </a:p>
          <a:p>
            <a:pPr lvl="1"/>
            <a:r>
              <a:rPr lang="en-AU" dirty="0" smtClean="0"/>
              <a:t>M becomes M+ via the price mechanism</a:t>
            </a:r>
          </a:p>
          <a:p>
            <a:pPr lvl="2"/>
            <a:r>
              <a:rPr lang="en-AU" dirty="0" smtClean="0"/>
              <a:t>(</a:t>
            </a:r>
            <a:r>
              <a:rPr lang="en-AU" b="1" i="1" dirty="0" smtClean="0"/>
              <a:t>if</a:t>
            </a:r>
            <a:r>
              <a:rPr lang="en-AU" dirty="0" smtClean="0"/>
              <a:t> there is a surplus in production)</a:t>
            </a:r>
          </a:p>
          <a:p>
            <a:r>
              <a:rPr lang="en-AU" dirty="0" smtClean="0"/>
              <a:t>Fixed stock of money can finance constant output</a:t>
            </a:r>
          </a:p>
          <a:p>
            <a:pPr lvl="1"/>
            <a:r>
              <a:rPr lang="en-AU" dirty="0" smtClean="0"/>
              <a:t>Rising </a:t>
            </a:r>
            <a:r>
              <a:rPr lang="en-AU" b="1" i="1" dirty="0" smtClean="0"/>
              <a:t>M</a:t>
            </a:r>
            <a:r>
              <a:rPr lang="en-AU" dirty="0" smtClean="0"/>
              <a:t> not needed to sustain constant output</a:t>
            </a:r>
          </a:p>
          <a:p>
            <a:endParaRPr lang="en-AU" dirty="0" smtClean="0"/>
          </a:p>
        </p:txBody>
      </p:sp>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Common sense (and Marx) to the rescue...</a:t>
            </a:r>
            <a:endParaRPr lang="en-AU" dirty="0"/>
          </a:p>
        </p:txBody>
      </p:sp>
      <p:sp>
        <p:nvSpPr>
          <p:cNvPr id="3" name="Content Placeholder 2"/>
          <p:cNvSpPr>
            <a:spLocks noGrp="1"/>
          </p:cNvSpPr>
          <p:nvPr>
            <p:ph idx="1"/>
          </p:nvPr>
        </p:nvSpPr>
        <p:spPr>
          <a:xfrm>
            <a:off x="228600" y="714356"/>
            <a:ext cx="8763000" cy="6000792"/>
          </a:xfrm>
        </p:spPr>
        <p:txBody>
          <a:bodyPr/>
          <a:lstStyle/>
          <a:p>
            <a:r>
              <a:rPr lang="en-AU" dirty="0" smtClean="0"/>
              <a:t>Contrary Circuit conclusions resulted from</a:t>
            </a:r>
          </a:p>
          <a:p>
            <a:pPr lvl="1"/>
            <a:r>
              <a:rPr lang="en-AU" dirty="0" smtClean="0"/>
              <a:t>Confusion of stocks &amp; flows:</a:t>
            </a:r>
          </a:p>
          <a:p>
            <a:pPr lvl="2"/>
            <a:r>
              <a:rPr lang="en-AU" dirty="0" smtClean="0"/>
              <a:t>Initial Loan (stock) is </a:t>
            </a:r>
            <a:r>
              <a:rPr lang="en-AU" b="1" i="1" dirty="0" smtClean="0"/>
              <a:t>not</a:t>
            </a:r>
            <a:r>
              <a:rPr lang="en-AU" dirty="0" smtClean="0"/>
              <a:t> the limit of financial transactions the money it creates can cause (Flow/Year)</a:t>
            </a:r>
          </a:p>
          <a:p>
            <a:pPr lvl="1"/>
            <a:r>
              <a:rPr lang="en-AU" dirty="0" smtClean="0"/>
              <a:t>Forgetting about surplus in production</a:t>
            </a:r>
          </a:p>
          <a:p>
            <a:pPr lvl="2"/>
            <a:r>
              <a:rPr lang="en-AU" dirty="0" smtClean="0"/>
              <a:t>Source of both physical and financial profit</a:t>
            </a:r>
          </a:p>
          <a:p>
            <a:pPr lvl="1"/>
            <a:r>
              <a:rPr lang="en-AU" dirty="0" smtClean="0"/>
              <a:t>Forgetting about turnover period of capital:</a:t>
            </a:r>
          </a:p>
          <a:p>
            <a:pPr lvl="2"/>
            <a:r>
              <a:rPr lang="en-AU" dirty="0" smtClean="0"/>
              <a:t>“Let the period of turnover be 5 weeks, : the working period 4 weeks... In a year of 50 weeks ... Capital I of £2,000, constantly employed in the working period, is therefore turned over 12½ times. 12½ times 2,000 makes £25,000.” (</a:t>
            </a:r>
            <a:r>
              <a:rPr lang="en-AU" i="1" dirty="0" smtClean="0"/>
              <a:t>Capital II</a:t>
            </a:r>
            <a:r>
              <a:rPr lang="en-AU" dirty="0" smtClean="0"/>
              <a:t>, Part II: The Turnover of Capital)</a:t>
            </a:r>
          </a:p>
        </p:txBody>
      </p:sp>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new approach to dynamic modelling</a:t>
            </a:r>
            <a:endParaRPr lang="en-AU" dirty="0"/>
          </a:p>
        </p:txBody>
      </p:sp>
      <p:sp>
        <p:nvSpPr>
          <p:cNvPr id="3" name="Content Placeholder 2"/>
          <p:cNvSpPr>
            <a:spLocks noGrp="1"/>
          </p:cNvSpPr>
          <p:nvPr>
            <p:ph idx="1"/>
          </p:nvPr>
        </p:nvSpPr>
        <p:spPr>
          <a:xfrm>
            <a:off x="228600" y="714356"/>
            <a:ext cx="8763000" cy="6000792"/>
          </a:xfrm>
        </p:spPr>
        <p:txBody>
          <a:bodyPr/>
          <a:lstStyle/>
          <a:p>
            <a:r>
              <a:rPr lang="en-AU" dirty="0" smtClean="0"/>
              <a:t>Inspired by Godley/Lavoie Stock-Flow Consistent tables</a:t>
            </a:r>
          </a:p>
          <a:p>
            <a:pPr lvl="1"/>
            <a:r>
              <a:rPr lang="en-AU" dirty="0" smtClean="0"/>
              <a:t>Plus comments by Scott </a:t>
            </a:r>
            <a:r>
              <a:rPr lang="en-AU" dirty="0" err="1" smtClean="0"/>
              <a:t>Fullwiler</a:t>
            </a:r>
            <a:r>
              <a:rPr lang="en-AU" dirty="0" smtClean="0"/>
              <a:t> at UMKC 2006</a:t>
            </a:r>
          </a:p>
          <a:p>
            <a:r>
              <a:rPr lang="en-AU" dirty="0" smtClean="0"/>
              <a:t>Rendition of SAM tabular concept </a:t>
            </a:r>
            <a:r>
              <a:rPr lang="en-AU" b="1" i="1" dirty="0" smtClean="0"/>
              <a:t>in continuous time</a:t>
            </a:r>
          </a:p>
          <a:p>
            <a:pPr lvl="1"/>
            <a:r>
              <a:rPr lang="en-AU" dirty="0" smtClean="0"/>
              <a:t>With bank account fundamental unit of analysis</a:t>
            </a:r>
          </a:p>
          <a:p>
            <a:r>
              <a:rPr lang="en-AU" dirty="0" smtClean="0"/>
              <a:t>Far more suitable for asynchronous real-world</a:t>
            </a:r>
          </a:p>
          <a:p>
            <a:pPr lvl="1"/>
            <a:r>
              <a:rPr lang="en-AU" dirty="0" smtClean="0"/>
              <a:t>All investment </a:t>
            </a:r>
            <a:r>
              <a:rPr lang="en-AU" i="1" dirty="0" smtClean="0"/>
              <a:t>does not</a:t>
            </a:r>
            <a:r>
              <a:rPr lang="en-AU" dirty="0" smtClean="0"/>
              <a:t> occur at same time</a:t>
            </a:r>
          </a:p>
          <a:p>
            <a:pPr lvl="2"/>
            <a:r>
              <a:rPr lang="en-AU" dirty="0" smtClean="0"/>
              <a:t>Discrete “</a:t>
            </a:r>
            <a:r>
              <a:rPr lang="en-AU" i="1" dirty="0" smtClean="0"/>
              <a:t>t</a:t>
            </a:r>
            <a:r>
              <a:rPr lang="en-AU" dirty="0" smtClean="0"/>
              <a:t>”, “</a:t>
            </a:r>
            <a:r>
              <a:rPr lang="en-AU" i="1" dirty="0" smtClean="0"/>
              <a:t>t-1</a:t>
            </a:r>
            <a:r>
              <a:rPr lang="en-AU" dirty="0" smtClean="0"/>
              <a:t>” period modelling imposes this</a:t>
            </a:r>
          </a:p>
          <a:p>
            <a:pPr lvl="1"/>
            <a:r>
              <a:rPr lang="en-AU" dirty="0" smtClean="0"/>
              <a:t>Does not require artificial time-delays</a:t>
            </a:r>
          </a:p>
          <a:p>
            <a:pPr lvl="1"/>
            <a:r>
              <a:rPr lang="en-AU" dirty="0" smtClean="0"/>
              <a:t>Allows processes to occur at different frequencies</a:t>
            </a:r>
          </a:p>
          <a:p>
            <a:pPr lvl="2"/>
            <a:r>
              <a:rPr lang="en-AU" dirty="0" smtClean="0"/>
              <a:t>Consumption fortnightly, investment 2-yearly</a:t>
            </a:r>
          </a:p>
          <a:p>
            <a:pPr lvl="1"/>
            <a:r>
              <a:rPr lang="en-AU" dirty="0" smtClean="0"/>
              <a:t>See my </a:t>
            </a:r>
            <a:r>
              <a:rPr lang="en-AU" i="1" dirty="0" smtClean="0"/>
              <a:t>Rossi-</a:t>
            </a:r>
            <a:r>
              <a:rPr lang="en-AU" i="1" dirty="0" err="1" smtClean="0"/>
              <a:t>Ponsot</a:t>
            </a:r>
            <a:r>
              <a:rPr lang="en-AU" i="1" dirty="0" smtClean="0"/>
              <a:t> 2009</a:t>
            </a:r>
            <a:r>
              <a:rPr lang="en-AU" dirty="0" smtClean="0"/>
              <a:t> chapter for more details</a:t>
            </a:r>
          </a:p>
          <a:p>
            <a:r>
              <a:rPr lang="en-AU" dirty="0" smtClean="0"/>
              <a:t>Easily implemented in any symbolic algebra program</a:t>
            </a:r>
          </a:p>
          <a:p>
            <a:pPr lvl="1"/>
            <a:r>
              <a:rPr lang="en-AU" dirty="0" smtClean="0"/>
              <a:t>(</a:t>
            </a:r>
            <a:r>
              <a:rPr lang="en-AU" dirty="0" err="1" smtClean="0"/>
              <a:t>Mathcad—</a:t>
            </a:r>
            <a:r>
              <a:rPr lang="en-AU" dirty="0" err="1" smtClean="0">
                <a:hlinkClick r:id="rId2"/>
              </a:rPr>
              <a:t>www.ptc.com</a:t>
            </a:r>
            <a:r>
              <a:rPr lang="en-AU" dirty="0" smtClean="0">
                <a:hlinkClick r:id="rId2"/>
              </a:rPr>
              <a:t>/</a:t>
            </a:r>
            <a:r>
              <a:rPr lang="en-AU" dirty="0" err="1" smtClean="0">
                <a:hlinkClick r:id="rId2"/>
              </a:rPr>
              <a:t>mathcad</a:t>
            </a:r>
            <a:r>
              <a:rPr lang="en-AU" dirty="0" smtClean="0"/>
              <a:t>—shown here...)</a:t>
            </a:r>
          </a:p>
        </p:txBody>
      </p:sp>
    </p:spTree>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2143108" y="2071678"/>
            <a:ext cx="1214446" cy="285752"/>
          </a:xfrm>
          <a:prstGeom prst="roundRect">
            <a:avLst/>
          </a:prstGeom>
          <a:solidFill>
            <a:schemeClr val="accent1">
              <a:lumMod val="40000"/>
              <a:lumOff val="60000"/>
            </a:schemeClr>
          </a:soli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smtClean="0">
                <a:ln>
                  <a:noFill/>
                </a:ln>
                <a:solidFill>
                  <a:srgbClr val="FFFFFF"/>
                </a:solidFill>
                <a:effectLst>
                  <a:outerShdw blurRad="38100" dist="38100" dir="2700000" algn="tl">
                    <a:srgbClr val="000000">
                      <a:alpha val="43137"/>
                    </a:srgbClr>
                  </a:outerShdw>
                </a:effectLst>
                <a:latin typeface="+mj-lt"/>
              </a:rPr>
              <a:t>Accounting</a:t>
            </a:r>
          </a:p>
        </p:txBody>
      </p:sp>
      <p:sp>
        <p:nvSpPr>
          <p:cNvPr id="2" name="Title 1"/>
          <p:cNvSpPr>
            <a:spLocks noGrp="1"/>
          </p:cNvSpPr>
          <p:nvPr>
            <p:ph type="title"/>
          </p:nvPr>
        </p:nvSpPr>
        <p:spPr/>
        <p:txBody>
          <a:bodyPr/>
          <a:lstStyle/>
          <a:p>
            <a:r>
              <a:rPr lang="en-AU" dirty="0" smtClean="0"/>
              <a:t>A new approach to dynamic modelling</a:t>
            </a:r>
            <a:endParaRPr lang="en-AU" dirty="0"/>
          </a:p>
        </p:txBody>
      </p:sp>
      <p:sp>
        <p:nvSpPr>
          <p:cNvPr id="3" name="Content Placeholder 2"/>
          <p:cNvSpPr>
            <a:spLocks noGrp="1"/>
          </p:cNvSpPr>
          <p:nvPr>
            <p:ph idx="1"/>
          </p:nvPr>
        </p:nvSpPr>
        <p:spPr>
          <a:xfrm>
            <a:off x="228600" y="714356"/>
            <a:ext cx="8763000" cy="590536"/>
          </a:xfrm>
        </p:spPr>
        <p:txBody>
          <a:bodyPr/>
          <a:lstStyle/>
          <a:p>
            <a:r>
              <a:rPr lang="en-AU" dirty="0" smtClean="0"/>
              <a:t>Input table of accounts and flows between them:</a:t>
            </a:r>
            <a:endParaRPr lang="en-AU" dirty="0"/>
          </a:p>
        </p:txBody>
      </p:sp>
      <p:sp>
        <p:nvSpPr>
          <p:cNvPr id="14" name="Content Placeholder 2"/>
          <p:cNvSpPr txBox="1">
            <a:spLocks/>
          </p:cNvSpPr>
          <p:nvPr/>
        </p:nvSpPr>
        <p:spPr bwMode="auto">
          <a:xfrm>
            <a:off x="228032" y="3267092"/>
            <a:ext cx="8763000" cy="59053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ea typeface="+mn-ea"/>
                <a:cs typeface="+mn-cs"/>
              </a:rPr>
              <a:t>Substitute</a:t>
            </a:r>
            <a:r>
              <a:rPr kumimoji="1" lang="en-AU" sz="2400" b="0" i="0" u="none" strike="noStrike" kern="0" cap="none" spc="0" normalizeH="0" noProof="0" dirty="0" smtClean="0">
                <a:ln>
                  <a:noFill/>
                </a:ln>
                <a:solidFill>
                  <a:schemeClr val="tx1"/>
                </a:solidFill>
                <a:effectLst/>
                <a:uLnTx/>
                <a:uFillTx/>
                <a:latin typeface="+mn-lt"/>
                <a:ea typeface="+mn-ea"/>
                <a:cs typeface="+mn-cs"/>
              </a:rPr>
              <a:t> functions for placeholders A, B, etc.:</a:t>
            </a:r>
            <a:endParaRPr kumimoji="1" lang="en-AU" sz="2400" b="0" i="0" u="none" strike="noStrike" kern="0" cap="none" spc="0" normalizeH="0" baseline="0" noProof="0" dirty="0">
              <a:ln>
                <a:noFill/>
              </a:ln>
              <a:solidFill>
                <a:schemeClr val="tx1"/>
              </a:solidFill>
              <a:effectLst/>
              <a:uLnTx/>
              <a:uFillTx/>
              <a:latin typeface="+mn-lt"/>
              <a:ea typeface="+mn-ea"/>
              <a:cs typeface="+mn-cs"/>
            </a:endParaRPr>
          </a:p>
        </p:txBody>
      </p:sp>
      <p:pic>
        <p:nvPicPr>
          <p:cNvPr id="521233" name="Picture 17"/>
          <p:cNvPicPr>
            <a:picLocks noChangeAspect="1" noChangeArrowheads="1"/>
          </p:cNvPicPr>
          <p:nvPr/>
        </p:nvPicPr>
        <p:blipFill>
          <a:blip r:embed="rId2" cstate="print"/>
          <a:srcRect/>
          <a:stretch>
            <a:fillRect/>
          </a:stretch>
        </p:blipFill>
        <p:spPr bwMode="auto">
          <a:xfrm>
            <a:off x="20592" y="3767157"/>
            <a:ext cx="3408399" cy="2772021"/>
          </a:xfrm>
          <a:prstGeom prst="rect">
            <a:avLst/>
          </a:prstGeom>
          <a:noFill/>
          <a:ln w="9525">
            <a:noFill/>
            <a:miter lim="800000"/>
            <a:headEnd/>
            <a:tailEnd/>
          </a:ln>
          <a:effectLst/>
        </p:spPr>
      </p:pic>
      <p:pic>
        <p:nvPicPr>
          <p:cNvPr id="550914" name="Picture 2"/>
          <p:cNvPicPr>
            <a:picLocks noChangeAspect="1" noChangeArrowheads="1"/>
          </p:cNvPicPr>
          <p:nvPr/>
        </p:nvPicPr>
        <p:blipFill>
          <a:blip r:embed="rId3" cstate="print"/>
          <a:srcRect/>
          <a:stretch>
            <a:fillRect/>
          </a:stretch>
        </p:blipFill>
        <p:spPr bwMode="auto">
          <a:xfrm>
            <a:off x="2949864" y="4113988"/>
            <a:ext cx="6122730" cy="2601160"/>
          </a:xfrm>
          <a:prstGeom prst="rect">
            <a:avLst/>
          </a:prstGeom>
          <a:noFill/>
        </p:spPr>
      </p:pic>
      <p:sp>
        <p:nvSpPr>
          <p:cNvPr id="5509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2" name="Content Placeholder 2"/>
          <p:cNvSpPr txBox="1">
            <a:spLocks/>
          </p:cNvSpPr>
          <p:nvPr/>
        </p:nvSpPr>
        <p:spPr bwMode="auto">
          <a:xfrm>
            <a:off x="2571736" y="3695720"/>
            <a:ext cx="6429388" cy="59053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ea typeface="+mn-ea"/>
                <a:cs typeface="+mn-cs"/>
              </a:rPr>
              <a:t>Automatically build “coupled ODE” model</a:t>
            </a:r>
            <a:endParaRPr kumimoji="1" lang="en-AU" sz="24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urved Down Arrow 9"/>
          <p:cNvSpPr/>
          <p:nvPr/>
        </p:nvSpPr>
        <p:spPr bwMode="auto">
          <a:xfrm>
            <a:off x="3615806" y="1816114"/>
            <a:ext cx="2313516" cy="357190"/>
          </a:xfrm>
          <a:prstGeom prst="curvedDownArrow">
            <a:avLst/>
          </a:prstGeom>
          <a:solidFill>
            <a:schemeClr val="accent1">
              <a:lumMod val="40000"/>
              <a:lumOff val="60000"/>
            </a:schemeClr>
          </a:soli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smtClean="0">
                <a:ln>
                  <a:noFill/>
                </a:ln>
                <a:solidFill>
                  <a:srgbClr val="FFFFFF"/>
                </a:solidFill>
                <a:effectLst>
                  <a:outerShdw blurRad="38100" dist="38100" dir="2700000" algn="tl">
                    <a:srgbClr val="000000">
                      <a:alpha val="43137"/>
                    </a:srgbClr>
                  </a:outerShdw>
                </a:effectLst>
                <a:latin typeface="+mj-lt"/>
              </a:rPr>
              <a:t>$ transfer</a:t>
            </a:r>
          </a:p>
        </p:txBody>
      </p:sp>
      <p:pic>
        <p:nvPicPr>
          <p:cNvPr id="521225" name="Picture 9"/>
          <p:cNvPicPr>
            <a:picLocks noChangeAspect="1" noChangeArrowheads="1"/>
          </p:cNvPicPr>
          <p:nvPr/>
        </p:nvPicPr>
        <p:blipFill>
          <a:blip r:embed="rId4" cstate="print"/>
          <a:srcRect/>
          <a:stretch>
            <a:fillRect/>
          </a:stretch>
        </p:blipFill>
        <p:spPr bwMode="auto">
          <a:xfrm>
            <a:off x="210558" y="1071546"/>
            <a:ext cx="6252416" cy="2286016"/>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21225"/>
                                        </p:tgtEl>
                                        <p:attrNameLst>
                                          <p:attrName>style.visibility</p:attrName>
                                        </p:attrNameLst>
                                      </p:cBhvr>
                                      <p:to>
                                        <p:strVal val="visible"/>
                                      </p:to>
                                    </p:set>
                                    <p:animEffect transition="in" filter="wipe(up)">
                                      <p:cBhvr>
                                        <p:cTn id="7" dur="3000"/>
                                        <p:tgtEl>
                                          <p:spTgt spid="521225"/>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2000" fill="hold"/>
                                        <p:tgtEl>
                                          <p:spTgt spid="10"/>
                                        </p:tgtEl>
                                        <p:attrNameLst>
                                          <p:attrName>ppt_x</p:attrName>
                                        </p:attrNameLst>
                                      </p:cBhvr>
                                      <p:tavLst>
                                        <p:tav tm="0">
                                          <p:val>
                                            <p:strVal val="#ppt_x-#ppt_w/2"/>
                                          </p:val>
                                        </p:tav>
                                        <p:tav tm="100000">
                                          <p:val>
                                            <p:strVal val="#ppt_x"/>
                                          </p:val>
                                        </p:tav>
                                      </p:tavLst>
                                    </p:anim>
                                    <p:anim calcmode="lin" valueType="num">
                                      <p:cBhvr>
                                        <p:cTn id="13" dur="2000" fill="hold"/>
                                        <p:tgtEl>
                                          <p:spTgt spid="10"/>
                                        </p:tgtEl>
                                        <p:attrNameLst>
                                          <p:attrName>ppt_y</p:attrName>
                                        </p:attrNameLst>
                                      </p:cBhvr>
                                      <p:tavLst>
                                        <p:tav tm="0">
                                          <p:val>
                                            <p:strVal val="#ppt_y"/>
                                          </p:val>
                                        </p:tav>
                                        <p:tav tm="100000">
                                          <p:val>
                                            <p:strVal val="#ppt_y"/>
                                          </p:val>
                                        </p:tav>
                                      </p:tavLst>
                                    </p:anim>
                                    <p:anim calcmode="lin" valueType="num">
                                      <p:cBhvr>
                                        <p:cTn id="14" dur="2000" fill="hold"/>
                                        <p:tgtEl>
                                          <p:spTgt spid="10"/>
                                        </p:tgtEl>
                                        <p:attrNameLst>
                                          <p:attrName>ppt_w</p:attrName>
                                        </p:attrNameLst>
                                      </p:cBhvr>
                                      <p:tavLst>
                                        <p:tav tm="0">
                                          <p:val>
                                            <p:fltVal val="0"/>
                                          </p:val>
                                        </p:tav>
                                        <p:tav tm="100000">
                                          <p:val>
                                            <p:strVal val="#ppt_w"/>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2000"/>
                            </p:stCondLst>
                            <p:childTnLst>
                              <p:par>
                                <p:cTn id="17" presetID="17"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2000" fill="hold"/>
                                        <p:tgtEl>
                                          <p:spTgt spid="11"/>
                                        </p:tgtEl>
                                        <p:attrNameLst>
                                          <p:attrName>ppt_x</p:attrName>
                                        </p:attrNameLst>
                                      </p:cBhvr>
                                      <p:tavLst>
                                        <p:tav tm="0">
                                          <p:val>
                                            <p:strVal val="#ppt_x-#ppt_w/2"/>
                                          </p:val>
                                        </p:tav>
                                        <p:tav tm="100000">
                                          <p:val>
                                            <p:strVal val="#ppt_x"/>
                                          </p:val>
                                        </p:tav>
                                      </p:tavLst>
                                    </p:anim>
                                    <p:anim calcmode="lin" valueType="num">
                                      <p:cBhvr>
                                        <p:cTn id="20" dur="2000" fill="hold"/>
                                        <p:tgtEl>
                                          <p:spTgt spid="11"/>
                                        </p:tgtEl>
                                        <p:attrNameLst>
                                          <p:attrName>ppt_y</p:attrName>
                                        </p:attrNameLst>
                                      </p:cBhvr>
                                      <p:tavLst>
                                        <p:tav tm="0">
                                          <p:val>
                                            <p:strVal val="#ppt_y"/>
                                          </p:val>
                                        </p:tav>
                                        <p:tav tm="100000">
                                          <p:val>
                                            <p:strVal val="#ppt_y"/>
                                          </p:val>
                                        </p:tav>
                                      </p:tavLst>
                                    </p:anim>
                                    <p:anim calcmode="lin" valueType="num">
                                      <p:cBhvr>
                                        <p:cTn id="21" dur="2000" fill="hold"/>
                                        <p:tgtEl>
                                          <p:spTgt spid="11"/>
                                        </p:tgtEl>
                                        <p:attrNameLst>
                                          <p:attrName>ppt_w</p:attrName>
                                        </p:attrNameLst>
                                      </p:cBhvr>
                                      <p:tavLst>
                                        <p:tav tm="0">
                                          <p:val>
                                            <p:fltVal val="0"/>
                                          </p:val>
                                        </p:tav>
                                        <p:tav tm="100000">
                                          <p:val>
                                            <p:strVal val="#ppt_w"/>
                                          </p:val>
                                        </p:tav>
                                      </p:tavLst>
                                    </p:anim>
                                    <p:anim calcmode="lin" valueType="num">
                                      <p:cBhvr>
                                        <p:cTn id="22"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521233"/>
                                        </p:tgtEl>
                                        <p:attrNameLst>
                                          <p:attrName>style.visibility</p:attrName>
                                        </p:attrNameLst>
                                      </p:cBhvr>
                                      <p:to>
                                        <p:strVal val="visible"/>
                                      </p:to>
                                    </p:set>
                                    <p:animEffect transition="in" filter="wipe(up)">
                                      <p:cBhvr>
                                        <p:cTn id="32" dur="5000"/>
                                        <p:tgtEl>
                                          <p:spTgt spid="521233"/>
                                        </p:tgtEl>
                                      </p:cBhvr>
                                    </p:animEffect>
                                  </p:childTnLst>
                                </p:cTn>
                              </p:par>
                            </p:childTnLst>
                          </p:cTn>
                        </p:par>
                        <p:par>
                          <p:cTn id="33" fill="hold">
                            <p:stCondLst>
                              <p:cond delay="5000"/>
                            </p:stCondLst>
                            <p:childTnLst>
                              <p:par>
                                <p:cTn id="34" presetID="10" presetClass="exit" presetSubtype="0" fill="hold" grpId="1" nodeType="afterEffect">
                                  <p:stCondLst>
                                    <p:cond delay="0"/>
                                  </p:stCondLst>
                                  <p:childTnLst>
                                    <p:animEffect transition="out" filter="fade">
                                      <p:cBhvr>
                                        <p:cTn id="35" dur="2000"/>
                                        <p:tgtEl>
                                          <p:spTgt spid="11"/>
                                        </p:tgtEl>
                                      </p:cBhvr>
                                    </p:animEffect>
                                    <p:set>
                                      <p:cBhvr>
                                        <p:cTn id="36" dur="1" fill="hold">
                                          <p:stCondLst>
                                            <p:cond delay="1999"/>
                                          </p:stCondLst>
                                        </p:cTn>
                                        <p:tgtEl>
                                          <p:spTgt spid="11"/>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2000"/>
                                        <p:tgtEl>
                                          <p:spTgt spid="10"/>
                                        </p:tgtEl>
                                      </p:cBhvr>
                                    </p:animEffect>
                                    <p:set>
                                      <p:cBhvr>
                                        <p:cTn id="39" dur="1" fill="hold">
                                          <p:stCondLst>
                                            <p:cond delay="1999"/>
                                          </p:stCondLst>
                                        </p:cTn>
                                        <p:tgtEl>
                                          <p:spTgt spid="1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left)">
                                      <p:cBhvr>
                                        <p:cTn id="44" dur="2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550914"/>
                                        </p:tgtEl>
                                        <p:attrNameLst>
                                          <p:attrName>style.visibility</p:attrName>
                                        </p:attrNameLst>
                                      </p:cBhvr>
                                      <p:to>
                                        <p:strVal val="visible"/>
                                      </p:to>
                                    </p:set>
                                    <p:animEffect transition="in" filter="wipe(left)">
                                      <p:cBhvr>
                                        <p:cTn id="49" dur="5000"/>
                                        <p:tgtEl>
                                          <p:spTgt spid="550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4" grpId="0"/>
      <p:bldP spid="12" grpId="0"/>
      <p:bldP spid="10" grpId="0" animBg="1"/>
      <p:bldP spid="10"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 The Circuit “Works”</a:t>
            </a:r>
            <a:endParaRPr lang="en-AU" dirty="0"/>
          </a:p>
        </p:txBody>
      </p:sp>
      <p:sp>
        <p:nvSpPr>
          <p:cNvPr id="3" name="Content Placeholder 2"/>
          <p:cNvSpPr>
            <a:spLocks noGrp="1"/>
          </p:cNvSpPr>
          <p:nvPr>
            <p:ph idx="1"/>
          </p:nvPr>
        </p:nvSpPr>
        <p:spPr>
          <a:xfrm>
            <a:off x="142844" y="838200"/>
            <a:ext cx="8848756" cy="5662634"/>
          </a:xfrm>
        </p:spPr>
        <p:txBody>
          <a:bodyPr/>
          <a:lstStyle/>
          <a:p>
            <a:r>
              <a:rPr lang="en-AU" dirty="0" smtClean="0"/>
              <a:t>Long-believed conundrums must be forgotten... But</a:t>
            </a:r>
          </a:p>
          <a:p>
            <a:r>
              <a:rPr lang="en-AU" dirty="0" smtClean="0"/>
              <a:t>Solving conundrums </a:t>
            </a:r>
            <a:r>
              <a:rPr lang="en-AU" b="1" i="1" dirty="0" smtClean="0"/>
              <a:t>strengthens</a:t>
            </a:r>
            <a:r>
              <a:rPr lang="en-AU" dirty="0" smtClean="0"/>
              <a:t> Circuit Theory</a:t>
            </a:r>
          </a:p>
          <a:p>
            <a:pPr lvl="1"/>
            <a:r>
              <a:rPr lang="en-AU" b="1" dirty="0" smtClean="0"/>
              <a:t>Can </a:t>
            </a:r>
            <a:r>
              <a:rPr lang="en-AU" dirty="0" smtClean="0"/>
              <a:t>explain where monetary profit comes from</a:t>
            </a:r>
          </a:p>
          <a:p>
            <a:pPr lvl="1"/>
            <a:r>
              <a:rPr lang="en-AU" dirty="0" smtClean="0"/>
              <a:t>System stable </a:t>
            </a:r>
            <a:r>
              <a:rPr lang="en-AU" b="1" i="1" dirty="0" smtClean="0"/>
              <a:t>in the absence of </a:t>
            </a:r>
            <a:r>
              <a:rPr lang="en-AU" b="1" i="1" dirty="0" err="1" smtClean="0"/>
              <a:t>Ponzi</a:t>
            </a:r>
            <a:r>
              <a:rPr lang="en-AU" b="1" i="1" dirty="0" smtClean="0"/>
              <a:t> finance!</a:t>
            </a:r>
          </a:p>
          <a:p>
            <a:pPr lvl="1"/>
            <a:r>
              <a:rPr lang="en-AU" dirty="0" smtClean="0"/>
              <a:t>Model expands to growth, multiple sectors, fiat money</a:t>
            </a:r>
          </a:p>
          <a:p>
            <a:pPr lvl="1"/>
            <a:r>
              <a:rPr lang="en-AU" dirty="0" smtClean="0"/>
              <a:t>Explains:</a:t>
            </a:r>
          </a:p>
          <a:p>
            <a:pPr lvl="2"/>
            <a:r>
              <a:rPr lang="en-AU" dirty="0" smtClean="0"/>
              <a:t>Endogenous credit money creation;</a:t>
            </a:r>
          </a:p>
          <a:p>
            <a:pPr lvl="2"/>
            <a:r>
              <a:rPr lang="en-AU" dirty="0" smtClean="0"/>
              <a:t>Credit system’s desire to extend too credit;</a:t>
            </a:r>
          </a:p>
          <a:p>
            <a:pPr lvl="3"/>
            <a:r>
              <a:rPr lang="en-AU" dirty="0" smtClean="0"/>
              <a:t>Bank surplus rises if Debt rises</a:t>
            </a:r>
          </a:p>
          <a:p>
            <a:pPr lvl="1"/>
            <a:r>
              <a:rPr lang="en-AU" dirty="0" smtClean="0"/>
              <a:t>Basis of “inherent instability” in Financial Instability Theorem</a:t>
            </a:r>
          </a:p>
          <a:p>
            <a:pPr lvl="2"/>
            <a:r>
              <a:rPr lang="en-AU" b="1" i="1" dirty="0" smtClean="0"/>
              <a:t>Not just a Hypothesis!</a:t>
            </a:r>
          </a:p>
          <a:p>
            <a:r>
              <a:rPr lang="en-AU" dirty="0" smtClean="0"/>
              <a:t>Model here merely start of modelling monetary dynamics...</a:t>
            </a:r>
          </a:p>
          <a:p>
            <a:endParaRPr lang="en-AU" dirty="0" smtClean="0"/>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 Theory Conundrums</a:t>
            </a:r>
            <a:endParaRPr lang="en-AU" dirty="0"/>
          </a:p>
        </p:txBody>
      </p:sp>
      <p:sp>
        <p:nvSpPr>
          <p:cNvPr id="3" name="Content Placeholder 2"/>
          <p:cNvSpPr>
            <a:spLocks noGrp="1"/>
          </p:cNvSpPr>
          <p:nvPr>
            <p:ph idx="1"/>
          </p:nvPr>
        </p:nvSpPr>
        <p:spPr/>
        <p:txBody>
          <a:bodyPr/>
          <a:lstStyle/>
          <a:p>
            <a:r>
              <a:rPr lang="en-US" dirty="0" smtClean="0"/>
              <a:t>“If on the other hand, wage-earners decide to keep part of their savings in the form of liquid balances, firms will get back from the market less money than they have initially injected in it … firms will be unable to repay to the banks the whole of their debt.” (</a:t>
            </a:r>
            <a:r>
              <a:rPr lang="en-US" dirty="0" err="1" smtClean="0"/>
              <a:t>Graziani</a:t>
            </a:r>
            <a:r>
              <a:rPr lang="en-US" dirty="0" smtClean="0"/>
              <a:t> 1989)</a:t>
            </a:r>
          </a:p>
          <a:p>
            <a:r>
              <a:rPr lang="en-US" dirty="0" smtClean="0"/>
              <a:t>“</a:t>
            </a:r>
            <a:r>
              <a:rPr lang="en-AU" dirty="0" smtClean="0"/>
              <a:t>For the sake of simplicity, we exclude the payment of interest to the banks.</a:t>
            </a:r>
            <a:r>
              <a:rPr lang="en-US" dirty="0" smtClean="0"/>
              <a:t>” (</a:t>
            </a:r>
            <a:r>
              <a:rPr lang="en-US" dirty="0" err="1" smtClean="0"/>
              <a:t>Bellofiore</a:t>
            </a:r>
            <a:r>
              <a:rPr lang="en-US" dirty="0" smtClean="0"/>
              <a:t> et al, 2000)</a:t>
            </a:r>
          </a:p>
          <a:p>
            <a:r>
              <a:rPr lang="en-US" dirty="0" smtClean="0"/>
              <a:t>“The existence of monetary profits … has always been a conundrum for theoreticians of the monetary circuit. If money is created from bank credit, how can we explain profits if firms borrow just enough to cover wages that are simply spent on consumption goods and returned to firms to extinguish their initial debt … In other words, </a:t>
            </a:r>
            <a:r>
              <a:rPr lang="en-US" b="1" i="1" dirty="0" smtClean="0"/>
              <a:t>how can M become M+</a:t>
            </a:r>
            <a:r>
              <a:rPr lang="en-US" dirty="0" smtClean="0"/>
              <a:t>?” (</a:t>
            </a:r>
            <a:r>
              <a:rPr lang="en-US" dirty="0" err="1" smtClean="0"/>
              <a:t>Rochon</a:t>
            </a:r>
            <a:r>
              <a:rPr lang="en-US" dirty="0" smtClean="0"/>
              <a:t> 2005)</a:t>
            </a:r>
            <a:endParaRPr lang="en-AU" dirty="0"/>
          </a:p>
        </p:txBody>
      </p:sp>
    </p:spTree>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Circuit can be extended...</a:t>
            </a:r>
            <a:endParaRPr lang="en-AU" dirty="0"/>
          </a:p>
        </p:txBody>
      </p:sp>
      <p:sp>
        <p:nvSpPr>
          <p:cNvPr id="3" name="Content Placeholder 2"/>
          <p:cNvSpPr>
            <a:spLocks noGrp="1"/>
          </p:cNvSpPr>
          <p:nvPr>
            <p:ph idx="1"/>
          </p:nvPr>
        </p:nvSpPr>
        <p:spPr>
          <a:xfrm>
            <a:off x="228600" y="714356"/>
            <a:ext cx="8763000" cy="590536"/>
          </a:xfrm>
        </p:spPr>
        <p:txBody>
          <a:bodyPr/>
          <a:lstStyle/>
          <a:p>
            <a:r>
              <a:rPr lang="en-AU" dirty="0" smtClean="0"/>
              <a:t>To general monetary dynamic disequilibrium model...</a:t>
            </a:r>
            <a:endParaRPr lang="en-AU" dirty="0"/>
          </a:p>
        </p:txBody>
      </p:sp>
      <p:pic>
        <p:nvPicPr>
          <p:cNvPr id="4" name="Picture 3"/>
          <p:cNvPicPr>
            <a:picLocks noChangeAspect="1" noChangeArrowheads="1"/>
          </p:cNvPicPr>
          <p:nvPr/>
        </p:nvPicPr>
        <p:blipFill>
          <a:blip r:embed="rId2" cstate="print"/>
          <a:srcRect/>
          <a:stretch>
            <a:fillRect/>
          </a:stretch>
        </p:blipFill>
        <p:spPr bwMode="auto">
          <a:xfrm>
            <a:off x="5973464" y="1214423"/>
            <a:ext cx="2786082" cy="2402232"/>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30156" y="1142984"/>
            <a:ext cx="3057734" cy="2517399"/>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9531" y="3908784"/>
            <a:ext cx="3143272" cy="2532633"/>
          </a:xfrm>
          <a:prstGeom prst="rect">
            <a:avLst/>
          </a:prstGeom>
          <a:noFill/>
          <a:ln w="9525">
            <a:noFill/>
            <a:miter lim="800000"/>
            <a:headEnd/>
            <a:tailEnd/>
          </a:ln>
        </p:spPr>
      </p:pic>
      <p:pic>
        <p:nvPicPr>
          <p:cNvPr id="7" name="Picture 3"/>
          <p:cNvPicPr>
            <a:picLocks noChangeAspect="1" noChangeArrowheads="1"/>
          </p:cNvPicPr>
          <p:nvPr/>
        </p:nvPicPr>
        <p:blipFill>
          <a:blip r:embed="rId5" cstate="print"/>
          <a:srcRect/>
          <a:stretch>
            <a:fillRect/>
          </a:stretch>
        </p:blipFill>
        <p:spPr bwMode="auto">
          <a:xfrm>
            <a:off x="5915198" y="3688623"/>
            <a:ext cx="3209916" cy="2904069"/>
          </a:xfrm>
          <a:prstGeom prst="rect">
            <a:avLst/>
          </a:prstGeom>
          <a:noFill/>
          <a:ln w="9525">
            <a:noFill/>
            <a:miter lim="800000"/>
            <a:headEnd/>
            <a:tailEnd/>
          </a:ln>
        </p:spPr>
      </p:pic>
      <p:sp>
        <p:nvSpPr>
          <p:cNvPr id="8" name="Content Placeholder 2"/>
          <p:cNvSpPr txBox="1">
            <a:spLocks/>
          </p:cNvSpPr>
          <p:nvPr/>
        </p:nvSpPr>
        <p:spPr bwMode="auto">
          <a:xfrm>
            <a:off x="2928926" y="1071546"/>
            <a:ext cx="3286148" cy="159066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defTabSz="914400" rtl="0" eaLnBrk="0" fontAlgn="base" latinLnBrk="0" hangingPunct="0">
              <a:lnSpc>
                <a:spcPct val="100000"/>
              </a:lnSpc>
              <a:spcBef>
                <a:spcPct val="20000"/>
              </a:spcBef>
              <a:spcAft>
                <a:spcPct val="0"/>
              </a:spcAft>
              <a:buClrTx/>
              <a:buSzTx/>
              <a:buFontTx/>
              <a:buChar char="•"/>
              <a:tabLst/>
              <a:defRPr/>
            </a:pPr>
            <a:r>
              <a:rPr kumimoji="1" lang="en-AU" b="0" i="0" u="none" strike="noStrike" kern="0" cap="none" spc="0" normalizeH="0" baseline="0" noProof="0" dirty="0" smtClean="0">
                <a:ln>
                  <a:noFill/>
                </a:ln>
                <a:solidFill>
                  <a:schemeClr val="tx1"/>
                </a:solidFill>
                <a:effectLst/>
                <a:uLnTx/>
                <a:uFillTx/>
                <a:latin typeface="+mn-lt"/>
                <a:ea typeface="+mn-ea"/>
                <a:cs typeface="+mn-cs"/>
              </a:rPr>
              <a:t>Mixed credit-fiat</a:t>
            </a:r>
            <a:r>
              <a:rPr kumimoji="1" lang="en-AU" b="0" i="0" u="none" strike="noStrike" kern="0" cap="none" spc="0" normalizeH="0" noProof="0" dirty="0" smtClean="0">
                <a:ln>
                  <a:noFill/>
                </a:ln>
                <a:solidFill>
                  <a:schemeClr val="tx1"/>
                </a:solidFill>
                <a:effectLst/>
                <a:uLnTx/>
                <a:uFillTx/>
                <a:latin typeface="+mn-lt"/>
                <a:ea typeface="+mn-ea"/>
                <a:cs typeface="+mn-cs"/>
              </a:rPr>
              <a:t> money...</a:t>
            </a:r>
          </a:p>
          <a:p>
            <a:pPr marL="342900" marR="0" lvl="0" indent="-342900" defTabSz="914400" rtl="0" eaLnBrk="0" fontAlgn="base" latinLnBrk="0" hangingPunct="0">
              <a:lnSpc>
                <a:spcPct val="100000"/>
              </a:lnSpc>
              <a:spcBef>
                <a:spcPct val="20000"/>
              </a:spcBef>
              <a:spcAft>
                <a:spcPct val="0"/>
              </a:spcAft>
              <a:buClrTx/>
              <a:buSzTx/>
              <a:buFontTx/>
              <a:buChar char="•"/>
              <a:tabLst/>
              <a:defRPr/>
            </a:pPr>
            <a:r>
              <a:rPr kumimoji="1" lang="en-AU" b="0" i="0" u="none" strike="noStrike" kern="0" cap="none" spc="0" normalizeH="0" noProof="0" dirty="0" smtClean="0">
                <a:ln>
                  <a:noFill/>
                </a:ln>
                <a:solidFill>
                  <a:schemeClr val="tx1"/>
                </a:solidFill>
                <a:effectLst/>
                <a:uLnTx/>
                <a:uFillTx/>
                <a:latin typeface="+mn-lt"/>
                <a:ea typeface="+mn-ea"/>
                <a:cs typeface="+mn-cs"/>
              </a:rPr>
              <a:t>Comparing different policies</a:t>
            </a:r>
            <a:endParaRPr kumimoji="1" lang="en-AU" b="0" i="0" u="none" strike="noStrike" kern="0" cap="none" spc="0" normalizeH="0" baseline="0" noProof="0" dirty="0">
              <a:ln>
                <a:noFill/>
              </a:ln>
              <a:solidFill>
                <a:schemeClr val="tx1"/>
              </a:solidFill>
              <a:effectLst/>
              <a:uLnTx/>
              <a:uFillTx/>
              <a:latin typeface="+mn-lt"/>
              <a:ea typeface="+mn-ea"/>
              <a:cs typeface="+mn-cs"/>
            </a:endParaRPr>
          </a:p>
        </p:txBody>
      </p:sp>
      <p:pic>
        <p:nvPicPr>
          <p:cNvPr id="546818" name="Picture 2"/>
          <p:cNvPicPr>
            <a:picLocks noChangeAspect="1" noChangeArrowheads="1"/>
          </p:cNvPicPr>
          <p:nvPr/>
        </p:nvPicPr>
        <p:blipFill>
          <a:blip r:embed="rId6" cstate="print"/>
          <a:srcRect/>
          <a:stretch>
            <a:fillRect/>
          </a:stretch>
        </p:blipFill>
        <p:spPr bwMode="auto">
          <a:xfrm>
            <a:off x="3357554" y="2643182"/>
            <a:ext cx="2529638" cy="1861432"/>
          </a:xfrm>
          <a:prstGeom prst="rect">
            <a:avLst/>
          </a:prstGeom>
          <a:solidFill>
            <a:srgbClr val="FFFFFF"/>
          </a:solidFill>
          <a:ln w="9525">
            <a:noFill/>
            <a:miter lim="800000"/>
            <a:headEnd/>
            <a:tailEnd/>
          </a:ln>
        </p:spPr>
      </p:pic>
      <p:pic>
        <p:nvPicPr>
          <p:cNvPr id="10" name="Picture 2"/>
          <p:cNvPicPr>
            <a:picLocks noChangeAspect="1" noChangeArrowheads="1"/>
          </p:cNvPicPr>
          <p:nvPr/>
        </p:nvPicPr>
        <p:blipFill>
          <a:blip r:embed="rId7" cstate="print"/>
          <a:srcRect/>
          <a:stretch>
            <a:fillRect/>
          </a:stretch>
        </p:blipFill>
        <p:spPr bwMode="auto">
          <a:xfrm>
            <a:off x="3214678" y="4476982"/>
            <a:ext cx="2786082" cy="2360417"/>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 calcmode="lin" valueType="num">
                                      <p:cBhvr>
                                        <p:cTn id="9" dur="2000" fill="hold"/>
                                        <p:tgtEl>
                                          <p:spTgt spid="5"/>
                                        </p:tgtEl>
                                        <p:attrNameLst>
                                          <p:attrName>ppt_x</p:attrName>
                                        </p:attrNameLst>
                                      </p:cBhvr>
                                      <p:tavLst>
                                        <p:tav tm="0">
                                          <p:val>
                                            <p:fltVal val="0.5"/>
                                          </p:val>
                                        </p:tav>
                                        <p:tav tm="100000">
                                          <p:val>
                                            <p:strVal val="#ppt_x"/>
                                          </p:val>
                                        </p:tav>
                                      </p:tavLst>
                                    </p:anim>
                                    <p:anim calcmode="lin" valueType="num">
                                      <p:cBhvr>
                                        <p:cTn id="10" dur="2000" fill="hold"/>
                                        <p:tgtEl>
                                          <p:spTgt spid="5"/>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2000" fill="hold"/>
                                        <p:tgtEl>
                                          <p:spTgt spid="6"/>
                                        </p:tgtEl>
                                        <p:attrNameLst>
                                          <p:attrName>ppt_w</p:attrName>
                                        </p:attrNameLst>
                                      </p:cBhvr>
                                      <p:tavLst>
                                        <p:tav tm="0">
                                          <p:val>
                                            <p:fltVal val="0"/>
                                          </p:val>
                                        </p:tav>
                                        <p:tav tm="100000">
                                          <p:val>
                                            <p:strVal val="#ppt_w"/>
                                          </p:val>
                                        </p:tav>
                                      </p:tavLst>
                                    </p:anim>
                                    <p:anim calcmode="lin" valueType="num">
                                      <p:cBhvr>
                                        <p:cTn id="14" dur="2000" fill="hold"/>
                                        <p:tgtEl>
                                          <p:spTgt spid="6"/>
                                        </p:tgtEl>
                                        <p:attrNameLst>
                                          <p:attrName>ppt_h</p:attrName>
                                        </p:attrNameLst>
                                      </p:cBhvr>
                                      <p:tavLst>
                                        <p:tav tm="0">
                                          <p:val>
                                            <p:fltVal val="0"/>
                                          </p:val>
                                        </p:tav>
                                        <p:tav tm="100000">
                                          <p:val>
                                            <p:strVal val="#ppt_h"/>
                                          </p:val>
                                        </p:tav>
                                      </p:tavLst>
                                    </p:anim>
                                    <p:anim calcmode="lin" valueType="num">
                                      <p:cBhvr>
                                        <p:cTn id="15" dur="2000" fill="hold"/>
                                        <p:tgtEl>
                                          <p:spTgt spid="6"/>
                                        </p:tgtEl>
                                        <p:attrNameLst>
                                          <p:attrName>ppt_x</p:attrName>
                                        </p:attrNameLst>
                                      </p:cBhvr>
                                      <p:tavLst>
                                        <p:tav tm="0">
                                          <p:val>
                                            <p:fltVal val="0.5"/>
                                          </p:val>
                                        </p:tav>
                                        <p:tav tm="100000">
                                          <p:val>
                                            <p:strVal val="#ppt_x"/>
                                          </p:val>
                                        </p:tav>
                                      </p:tavLst>
                                    </p:anim>
                                    <p:anim calcmode="lin" valueType="num">
                                      <p:cBhvr>
                                        <p:cTn id="16" dur="2000" fill="hold"/>
                                        <p:tgtEl>
                                          <p:spTgt spid="6"/>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2000" fill="hold"/>
                                        <p:tgtEl>
                                          <p:spTgt spid="4"/>
                                        </p:tgtEl>
                                        <p:attrNameLst>
                                          <p:attrName>ppt_w</p:attrName>
                                        </p:attrNameLst>
                                      </p:cBhvr>
                                      <p:tavLst>
                                        <p:tav tm="0">
                                          <p:val>
                                            <p:fltVal val="0"/>
                                          </p:val>
                                        </p:tav>
                                        <p:tav tm="100000">
                                          <p:val>
                                            <p:strVal val="#ppt_w"/>
                                          </p:val>
                                        </p:tav>
                                      </p:tavLst>
                                    </p:anim>
                                    <p:anim calcmode="lin" valueType="num">
                                      <p:cBhvr>
                                        <p:cTn id="20" dur="2000" fill="hold"/>
                                        <p:tgtEl>
                                          <p:spTgt spid="4"/>
                                        </p:tgtEl>
                                        <p:attrNameLst>
                                          <p:attrName>ppt_h</p:attrName>
                                        </p:attrNameLst>
                                      </p:cBhvr>
                                      <p:tavLst>
                                        <p:tav tm="0">
                                          <p:val>
                                            <p:fltVal val="0"/>
                                          </p:val>
                                        </p:tav>
                                        <p:tav tm="100000">
                                          <p:val>
                                            <p:strVal val="#ppt_h"/>
                                          </p:val>
                                        </p:tav>
                                      </p:tavLst>
                                    </p:anim>
                                    <p:anim calcmode="lin" valueType="num">
                                      <p:cBhvr>
                                        <p:cTn id="21" dur="2000" fill="hold"/>
                                        <p:tgtEl>
                                          <p:spTgt spid="4"/>
                                        </p:tgtEl>
                                        <p:attrNameLst>
                                          <p:attrName>ppt_x</p:attrName>
                                        </p:attrNameLst>
                                      </p:cBhvr>
                                      <p:tavLst>
                                        <p:tav tm="0">
                                          <p:val>
                                            <p:fltVal val="0.5"/>
                                          </p:val>
                                        </p:tav>
                                        <p:tav tm="100000">
                                          <p:val>
                                            <p:strVal val="#ppt_x"/>
                                          </p:val>
                                        </p:tav>
                                      </p:tavLst>
                                    </p:anim>
                                    <p:anim calcmode="lin" valueType="num">
                                      <p:cBhvr>
                                        <p:cTn id="22" dur="20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2000" fill="hold"/>
                                        <p:tgtEl>
                                          <p:spTgt spid="7"/>
                                        </p:tgtEl>
                                        <p:attrNameLst>
                                          <p:attrName>ppt_w</p:attrName>
                                        </p:attrNameLst>
                                      </p:cBhvr>
                                      <p:tavLst>
                                        <p:tav tm="0">
                                          <p:val>
                                            <p:fltVal val="0"/>
                                          </p:val>
                                        </p:tav>
                                        <p:tav tm="100000">
                                          <p:val>
                                            <p:strVal val="#ppt_w"/>
                                          </p:val>
                                        </p:tav>
                                      </p:tavLst>
                                    </p:anim>
                                    <p:anim calcmode="lin" valueType="num">
                                      <p:cBhvr>
                                        <p:cTn id="26" dur="2000" fill="hold"/>
                                        <p:tgtEl>
                                          <p:spTgt spid="7"/>
                                        </p:tgtEl>
                                        <p:attrNameLst>
                                          <p:attrName>ppt_h</p:attrName>
                                        </p:attrNameLst>
                                      </p:cBhvr>
                                      <p:tavLst>
                                        <p:tav tm="0">
                                          <p:val>
                                            <p:fltVal val="0"/>
                                          </p:val>
                                        </p:tav>
                                        <p:tav tm="100000">
                                          <p:val>
                                            <p:strVal val="#ppt_h"/>
                                          </p:val>
                                        </p:tav>
                                      </p:tavLst>
                                    </p:anim>
                                    <p:anim calcmode="lin" valueType="num">
                                      <p:cBhvr>
                                        <p:cTn id="27" dur="2000" fill="hold"/>
                                        <p:tgtEl>
                                          <p:spTgt spid="7"/>
                                        </p:tgtEl>
                                        <p:attrNameLst>
                                          <p:attrName>ppt_x</p:attrName>
                                        </p:attrNameLst>
                                      </p:cBhvr>
                                      <p:tavLst>
                                        <p:tav tm="0">
                                          <p:val>
                                            <p:fltVal val="0.5"/>
                                          </p:val>
                                        </p:tav>
                                        <p:tav tm="100000">
                                          <p:val>
                                            <p:strVal val="#ppt_x"/>
                                          </p:val>
                                        </p:tav>
                                      </p:tavLst>
                                    </p:anim>
                                    <p:anim calcmode="lin" valueType="num">
                                      <p:cBhvr>
                                        <p:cTn id="28" dur="20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70000"/>
                                  </p:iterate>
                                  <p:childTnLst>
                                    <p:set>
                                      <p:cBhvr>
                                        <p:cTn id="32" dur="1" fill="hold">
                                          <p:stCondLst>
                                            <p:cond delay="0"/>
                                          </p:stCondLst>
                                        </p:cTn>
                                        <p:tgtEl>
                                          <p:spTgt spid="8">
                                            <p:txEl>
                                              <p:pRg st="0" end="0"/>
                                            </p:txEl>
                                          </p:spTgt>
                                        </p:tgtEl>
                                        <p:attrNameLst>
                                          <p:attrName>style.visibility</p:attrName>
                                        </p:attrNameLst>
                                      </p:cBhvr>
                                      <p:to>
                                        <p:strVal val="visible"/>
                                      </p:to>
                                    </p:set>
                                    <p:animEffect transition="in" filter="wipe(left)">
                                      <p:cBhvr>
                                        <p:cTn id="33" dur="500"/>
                                        <p:tgtEl>
                                          <p:spTgt spid="8">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iterate type="wd">
                                    <p:tmPct val="70000"/>
                                  </p:iterate>
                                  <p:childTnLst>
                                    <p:set>
                                      <p:cBhvr>
                                        <p:cTn id="37" dur="1" fill="hold">
                                          <p:stCondLst>
                                            <p:cond delay="0"/>
                                          </p:stCondLst>
                                        </p:cTn>
                                        <p:tgtEl>
                                          <p:spTgt spid="8">
                                            <p:txEl>
                                              <p:pRg st="1" end="1"/>
                                            </p:txEl>
                                          </p:spTgt>
                                        </p:tgtEl>
                                        <p:attrNameLst>
                                          <p:attrName>style.visibility</p:attrName>
                                        </p:attrNameLst>
                                      </p:cBhvr>
                                      <p:to>
                                        <p:strVal val="visible"/>
                                      </p:to>
                                    </p:set>
                                    <p:animEffect transition="in" filter="wipe(left)">
                                      <p:cBhvr>
                                        <p:cTn id="38" dur="500"/>
                                        <p:tgtEl>
                                          <p:spTgt spid="8">
                                            <p:txEl>
                                              <p:pRg st="1" end="1"/>
                                            </p:txEl>
                                          </p:spTgt>
                                        </p:tgtEl>
                                      </p:cBhvr>
                                    </p:animEffect>
                                  </p:childTnLst>
                                </p:cTn>
                              </p:par>
                            </p:childTnLst>
                          </p:cTn>
                        </p:par>
                        <p:par>
                          <p:cTn id="39" fill="hold">
                            <p:stCondLst>
                              <p:cond delay="1200"/>
                            </p:stCondLst>
                            <p:childTnLst>
                              <p:par>
                                <p:cTn id="40" presetID="23" presetClass="entr" presetSubtype="528" fill="hold" nodeType="afterEffect">
                                  <p:stCondLst>
                                    <p:cond delay="0"/>
                                  </p:stCondLst>
                                  <p:childTnLst>
                                    <p:set>
                                      <p:cBhvr>
                                        <p:cTn id="41" dur="1" fill="hold">
                                          <p:stCondLst>
                                            <p:cond delay="0"/>
                                          </p:stCondLst>
                                        </p:cTn>
                                        <p:tgtEl>
                                          <p:spTgt spid="546818"/>
                                        </p:tgtEl>
                                        <p:attrNameLst>
                                          <p:attrName>style.visibility</p:attrName>
                                        </p:attrNameLst>
                                      </p:cBhvr>
                                      <p:to>
                                        <p:strVal val="visible"/>
                                      </p:to>
                                    </p:set>
                                    <p:anim calcmode="lin" valueType="num">
                                      <p:cBhvr>
                                        <p:cTn id="42" dur="2000" fill="hold"/>
                                        <p:tgtEl>
                                          <p:spTgt spid="546818"/>
                                        </p:tgtEl>
                                        <p:attrNameLst>
                                          <p:attrName>ppt_w</p:attrName>
                                        </p:attrNameLst>
                                      </p:cBhvr>
                                      <p:tavLst>
                                        <p:tav tm="0">
                                          <p:val>
                                            <p:fltVal val="0"/>
                                          </p:val>
                                        </p:tav>
                                        <p:tav tm="100000">
                                          <p:val>
                                            <p:strVal val="#ppt_w"/>
                                          </p:val>
                                        </p:tav>
                                      </p:tavLst>
                                    </p:anim>
                                    <p:anim calcmode="lin" valueType="num">
                                      <p:cBhvr>
                                        <p:cTn id="43" dur="2000" fill="hold"/>
                                        <p:tgtEl>
                                          <p:spTgt spid="546818"/>
                                        </p:tgtEl>
                                        <p:attrNameLst>
                                          <p:attrName>ppt_h</p:attrName>
                                        </p:attrNameLst>
                                      </p:cBhvr>
                                      <p:tavLst>
                                        <p:tav tm="0">
                                          <p:val>
                                            <p:fltVal val="0"/>
                                          </p:val>
                                        </p:tav>
                                        <p:tav tm="100000">
                                          <p:val>
                                            <p:strVal val="#ppt_h"/>
                                          </p:val>
                                        </p:tav>
                                      </p:tavLst>
                                    </p:anim>
                                    <p:anim calcmode="lin" valueType="num">
                                      <p:cBhvr>
                                        <p:cTn id="44" dur="2000" fill="hold"/>
                                        <p:tgtEl>
                                          <p:spTgt spid="546818"/>
                                        </p:tgtEl>
                                        <p:attrNameLst>
                                          <p:attrName>ppt_x</p:attrName>
                                        </p:attrNameLst>
                                      </p:cBhvr>
                                      <p:tavLst>
                                        <p:tav tm="0">
                                          <p:val>
                                            <p:fltVal val="0.5"/>
                                          </p:val>
                                        </p:tav>
                                        <p:tav tm="100000">
                                          <p:val>
                                            <p:strVal val="#ppt_x"/>
                                          </p:val>
                                        </p:tav>
                                      </p:tavLst>
                                    </p:anim>
                                    <p:anim calcmode="lin" valueType="num">
                                      <p:cBhvr>
                                        <p:cTn id="45" dur="2000" fill="hold"/>
                                        <p:tgtEl>
                                          <p:spTgt spid="546818"/>
                                        </p:tgtEl>
                                        <p:attrNameLst>
                                          <p:attrName>ppt_y</p:attrName>
                                        </p:attrNameLst>
                                      </p:cBhvr>
                                      <p:tavLst>
                                        <p:tav tm="0">
                                          <p:val>
                                            <p:fltVal val="0.5"/>
                                          </p:val>
                                        </p:tav>
                                        <p:tav tm="100000">
                                          <p:val>
                                            <p:strVal val="#ppt_y"/>
                                          </p:val>
                                        </p:tav>
                                      </p:tavLst>
                                    </p:anim>
                                  </p:childTnLst>
                                </p:cTn>
                              </p:par>
                            </p:childTnLst>
                          </p:cTn>
                        </p:par>
                        <p:par>
                          <p:cTn id="46" fill="hold">
                            <p:stCondLst>
                              <p:cond delay="3200"/>
                            </p:stCondLst>
                            <p:childTnLst>
                              <p:par>
                                <p:cTn id="47" presetID="23" presetClass="entr" presetSubtype="528" fill="hold" nodeType="after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2000" fill="hold"/>
                                        <p:tgtEl>
                                          <p:spTgt spid="10"/>
                                        </p:tgtEl>
                                        <p:attrNameLst>
                                          <p:attrName>ppt_w</p:attrName>
                                        </p:attrNameLst>
                                      </p:cBhvr>
                                      <p:tavLst>
                                        <p:tav tm="0">
                                          <p:val>
                                            <p:fltVal val="0"/>
                                          </p:val>
                                        </p:tav>
                                        <p:tav tm="100000">
                                          <p:val>
                                            <p:strVal val="#ppt_w"/>
                                          </p:val>
                                        </p:tav>
                                      </p:tavLst>
                                    </p:anim>
                                    <p:anim calcmode="lin" valueType="num">
                                      <p:cBhvr>
                                        <p:cTn id="50" dur="2000" fill="hold"/>
                                        <p:tgtEl>
                                          <p:spTgt spid="10"/>
                                        </p:tgtEl>
                                        <p:attrNameLst>
                                          <p:attrName>ppt_h</p:attrName>
                                        </p:attrNameLst>
                                      </p:cBhvr>
                                      <p:tavLst>
                                        <p:tav tm="0">
                                          <p:val>
                                            <p:fltVal val="0"/>
                                          </p:val>
                                        </p:tav>
                                        <p:tav tm="100000">
                                          <p:val>
                                            <p:strVal val="#ppt_h"/>
                                          </p:val>
                                        </p:tav>
                                      </p:tavLst>
                                    </p:anim>
                                    <p:anim calcmode="lin" valueType="num">
                                      <p:cBhvr>
                                        <p:cTn id="51" dur="2000" fill="hold"/>
                                        <p:tgtEl>
                                          <p:spTgt spid="10"/>
                                        </p:tgtEl>
                                        <p:attrNameLst>
                                          <p:attrName>ppt_x</p:attrName>
                                        </p:attrNameLst>
                                      </p:cBhvr>
                                      <p:tavLst>
                                        <p:tav tm="0">
                                          <p:val>
                                            <p:fltVal val="0.5"/>
                                          </p:val>
                                        </p:tav>
                                        <p:tav tm="100000">
                                          <p:val>
                                            <p:strVal val="#ppt_x"/>
                                          </p:val>
                                        </p:tav>
                                      </p:tavLst>
                                    </p:anim>
                                    <p:anim calcmode="lin" valueType="num">
                                      <p:cBhvr>
                                        <p:cTn id="52" dur="2000" fill="hold"/>
                                        <p:tgtEl>
                                          <p:spTgt spid="1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Mathematical logic to the rescue...</a:t>
            </a:r>
            <a:endParaRPr lang="en-AU" dirty="0"/>
          </a:p>
        </p:txBody>
      </p:sp>
      <p:sp>
        <p:nvSpPr>
          <p:cNvPr id="3" name="Content Placeholder 2"/>
          <p:cNvSpPr>
            <a:spLocks noGrp="1"/>
          </p:cNvSpPr>
          <p:nvPr>
            <p:ph idx="1"/>
          </p:nvPr>
        </p:nvSpPr>
        <p:spPr>
          <a:xfrm>
            <a:off x="228600" y="785794"/>
            <a:ext cx="8763000" cy="6019800"/>
          </a:xfrm>
        </p:spPr>
        <p:txBody>
          <a:bodyPr/>
          <a:lstStyle/>
          <a:p>
            <a:r>
              <a:rPr lang="en-AU" dirty="0" smtClean="0"/>
              <a:t>Circuit conundrums result from “thinking in statics”</a:t>
            </a:r>
          </a:p>
          <a:p>
            <a:pPr lvl="1"/>
            <a:r>
              <a:rPr lang="en-AU" dirty="0" smtClean="0"/>
              <a:t>Financial cycle too complex to follow verbally</a:t>
            </a:r>
          </a:p>
          <a:p>
            <a:pPr lvl="1"/>
            <a:r>
              <a:rPr lang="en-AU" dirty="0" smtClean="0"/>
              <a:t>Even “stock-flow consistent” modelling not suitable</a:t>
            </a:r>
          </a:p>
          <a:p>
            <a:r>
              <a:rPr lang="en-AU" dirty="0" smtClean="0"/>
              <a:t>Solution is to </a:t>
            </a:r>
            <a:r>
              <a:rPr lang="en-AU" b="1" i="1" dirty="0" smtClean="0"/>
              <a:t>think dynamically in continuous time</a:t>
            </a:r>
          </a:p>
          <a:p>
            <a:pPr lvl="1"/>
            <a:r>
              <a:rPr lang="en-AU" dirty="0" smtClean="0"/>
              <a:t>Consider flows set in motion by a loan</a:t>
            </a:r>
          </a:p>
          <a:p>
            <a:pPr lvl="1"/>
            <a:r>
              <a:rPr lang="en-AU" dirty="0" smtClean="0"/>
              <a:t>See what the flows tell you</a:t>
            </a:r>
          </a:p>
          <a:p>
            <a:r>
              <a:rPr lang="en-AU" dirty="0" smtClean="0"/>
              <a:t>Use </a:t>
            </a:r>
            <a:r>
              <a:rPr lang="en-AU" b="1" i="1" dirty="0" smtClean="0"/>
              <a:t>appropriate</a:t>
            </a:r>
            <a:r>
              <a:rPr lang="en-AU" dirty="0" smtClean="0"/>
              <a:t> mathematics to model</a:t>
            </a:r>
          </a:p>
          <a:p>
            <a:pPr lvl="1"/>
            <a:r>
              <a:rPr lang="en-AU" dirty="0" smtClean="0"/>
              <a:t>Problem with neoclassical economics not maths </a:t>
            </a:r>
            <a:r>
              <a:rPr lang="en-AU" i="1" dirty="0" smtClean="0"/>
              <a:t>per se</a:t>
            </a:r>
          </a:p>
          <a:p>
            <a:pPr lvl="2"/>
            <a:r>
              <a:rPr lang="en-AU" dirty="0" smtClean="0"/>
              <a:t>But “teleological mathematics”</a:t>
            </a:r>
          </a:p>
          <a:p>
            <a:pPr lvl="3"/>
            <a:r>
              <a:rPr lang="en-AU" dirty="0" smtClean="0"/>
              <a:t>Work out what you want to believe </a:t>
            </a:r>
          </a:p>
          <a:p>
            <a:pPr lvl="3"/>
            <a:r>
              <a:rPr lang="en-AU" dirty="0" smtClean="0"/>
              <a:t>Torture common sense until you “prove” it</a:t>
            </a:r>
          </a:p>
          <a:p>
            <a:r>
              <a:rPr lang="en-AU" dirty="0" smtClean="0"/>
              <a:t>Appropriate maths is a system of differential equations...</a:t>
            </a:r>
            <a:endParaRPr lang="en-AU" dirty="0"/>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Consider simplest possible pure credit economy</a:t>
            </a:r>
            <a:endParaRPr lang="en-AU" dirty="0"/>
          </a:p>
        </p:txBody>
      </p:sp>
      <p:sp>
        <p:nvSpPr>
          <p:cNvPr id="3" name="Content Placeholder 2"/>
          <p:cNvSpPr>
            <a:spLocks noGrp="1"/>
          </p:cNvSpPr>
          <p:nvPr>
            <p:ph idx="1"/>
          </p:nvPr>
        </p:nvSpPr>
        <p:spPr>
          <a:xfrm>
            <a:off x="228600" y="838200"/>
            <a:ext cx="8763000" cy="5805510"/>
          </a:xfrm>
        </p:spPr>
        <p:txBody>
          <a:bodyPr/>
          <a:lstStyle/>
          <a:p>
            <a:r>
              <a:rPr lang="en-AU" dirty="0" smtClean="0"/>
              <a:t>As in </a:t>
            </a:r>
            <a:r>
              <a:rPr lang="en-AU" dirty="0" err="1" smtClean="0"/>
              <a:t>Graziani</a:t>
            </a:r>
            <a:r>
              <a:rPr lang="en-AU" dirty="0" smtClean="0"/>
              <a:t> 1989 &amp; 2003:</a:t>
            </a:r>
          </a:p>
          <a:p>
            <a:pPr lvl="1"/>
            <a:r>
              <a:rPr lang="en-AU" dirty="0" smtClean="0"/>
              <a:t>No Central Bank or fiat money</a:t>
            </a:r>
          </a:p>
          <a:p>
            <a:pPr lvl="1"/>
            <a:r>
              <a:rPr lang="en-AU" dirty="0" smtClean="0"/>
              <a:t>3 sectors</a:t>
            </a:r>
          </a:p>
          <a:p>
            <a:pPr lvl="2"/>
            <a:r>
              <a:rPr lang="en-AU" dirty="0" smtClean="0"/>
              <a:t>Firms/Capitalists</a:t>
            </a:r>
          </a:p>
          <a:p>
            <a:pPr lvl="2"/>
            <a:r>
              <a:rPr lang="en-AU" dirty="0" smtClean="0"/>
              <a:t>Workers/Households</a:t>
            </a:r>
          </a:p>
          <a:p>
            <a:pPr lvl="2"/>
            <a:r>
              <a:rPr lang="en-AU" dirty="0" smtClean="0"/>
              <a:t>Bankers/Banks</a:t>
            </a:r>
          </a:p>
          <a:p>
            <a:pPr lvl="1"/>
            <a:r>
              <a:rPr lang="en-AU" dirty="0" smtClean="0"/>
              <a:t>Single loan of $</a:t>
            </a:r>
            <a:r>
              <a:rPr lang="en-AU" b="1" dirty="0" smtClean="0">
                <a:latin typeface="Symbol" pitchFamily="18" charset="2"/>
              </a:rPr>
              <a:t>L</a:t>
            </a:r>
            <a:r>
              <a:rPr lang="en-AU" dirty="0" smtClean="0"/>
              <a:t> to Firm sector</a:t>
            </a:r>
          </a:p>
          <a:p>
            <a:pPr lvl="2"/>
            <a:r>
              <a:rPr lang="en-AU" dirty="0" smtClean="0"/>
              <a:t>Creates $</a:t>
            </a:r>
            <a:r>
              <a:rPr lang="en-AU" b="1" dirty="0" smtClean="0">
                <a:latin typeface="Symbol" pitchFamily="18" charset="2"/>
              </a:rPr>
              <a:t>L</a:t>
            </a:r>
            <a:r>
              <a:rPr lang="en-AU" dirty="0" smtClean="0"/>
              <a:t> of debt and $</a:t>
            </a:r>
            <a:r>
              <a:rPr lang="en-AU" b="1" dirty="0" smtClean="0">
                <a:latin typeface="Symbol" pitchFamily="18" charset="2"/>
              </a:rPr>
              <a:t>L</a:t>
            </a:r>
            <a:r>
              <a:rPr lang="en-AU" dirty="0" smtClean="0"/>
              <a:t> money simultaneously</a:t>
            </a:r>
          </a:p>
          <a:p>
            <a:pPr lvl="1"/>
            <a:r>
              <a:rPr lang="en-AU" dirty="0" smtClean="0"/>
              <a:t>Initiates several flows between accounts</a:t>
            </a:r>
          </a:p>
          <a:p>
            <a:pPr lvl="2"/>
            <a:r>
              <a:rPr lang="en-AU" dirty="0" smtClean="0"/>
              <a:t>Debt compounding</a:t>
            </a:r>
          </a:p>
          <a:p>
            <a:pPr lvl="2"/>
            <a:r>
              <a:rPr lang="en-AU" dirty="0" smtClean="0"/>
              <a:t>Loan and deposit interest payments</a:t>
            </a:r>
          </a:p>
          <a:p>
            <a:pPr lvl="2"/>
            <a:r>
              <a:rPr lang="en-AU" dirty="0" smtClean="0"/>
              <a:t>Wages</a:t>
            </a:r>
          </a:p>
          <a:p>
            <a:pPr lvl="2"/>
            <a:r>
              <a:rPr lang="en-AU" dirty="0" smtClean="0"/>
              <a:t>Consumption...</a:t>
            </a:r>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2500298" y="2143116"/>
            <a:ext cx="1285884" cy="285752"/>
          </a:xfrm>
          <a:prstGeom prst="roundRect">
            <a:avLst/>
          </a:prstGeom>
          <a:solidFill>
            <a:schemeClr val="accent1">
              <a:lumMod val="40000"/>
              <a:lumOff val="60000"/>
            </a:schemeClr>
          </a:soli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smtClean="0">
                <a:ln>
                  <a:noFill/>
                </a:ln>
                <a:solidFill>
                  <a:srgbClr val="FFFFFF"/>
                </a:solidFill>
                <a:effectLst>
                  <a:outerShdw blurRad="38100" dist="38100" dir="2700000" algn="tl">
                    <a:srgbClr val="000000">
                      <a:alpha val="43137"/>
                    </a:srgbClr>
                  </a:outerShdw>
                </a:effectLst>
                <a:latin typeface="+mj-lt"/>
              </a:rPr>
              <a:t>Accounting</a:t>
            </a:r>
          </a:p>
        </p:txBody>
      </p:sp>
      <p:sp>
        <p:nvSpPr>
          <p:cNvPr id="2" name="Title 1"/>
          <p:cNvSpPr>
            <a:spLocks noGrp="1"/>
          </p:cNvSpPr>
          <p:nvPr>
            <p:ph type="title"/>
          </p:nvPr>
        </p:nvSpPr>
        <p:spPr/>
        <p:txBody>
          <a:bodyPr/>
          <a:lstStyle/>
          <a:p>
            <a:r>
              <a:rPr lang="en-AU" dirty="0" smtClean="0"/>
              <a:t>Mathematical logic to the rescue...</a:t>
            </a:r>
            <a:endParaRPr lang="en-AU" dirty="0"/>
          </a:p>
        </p:txBody>
      </p:sp>
      <p:sp>
        <p:nvSpPr>
          <p:cNvPr id="3" name="Content Placeholder 2"/>
          <p:cNvSpPr>
            <a:spLocks noGrp="1"/>
          </p:cNvSpPr>
          <p:nvPr>
            <p:ph idx="1"/>
          </p:nvPr>
        </p:nvSpPr>
        <p:spPr>
          <a:xfrm>
            <a:off x="228600" y="714356"/>
            <a:ext cx="8763000" cy="857256"/>
          </a:xfrm>
        </p:spPr>
        <p:txBody>
          <a:bodyPr/>
          <a:lstStyle/>
          <a:p>
            <a:r>
              <a:rPr lang="en-AU" dirty="0" smtClean="0"/>
              <a:t>Develop model </a:t>
            </a:r>
            <a:r>
              <a:rPr lang="en-AU" b="1" i="1" dirty="0" smtClean="0"/>
              <a:t>from the flows alone</a:t>
            </a:r>
            <a:endParaRPr lang="en-AU" dirty="0" smtClean="0"/>
          </a:p>
          <a:p>
            <a:pPr lvl="1"/>
            <a:r>
              <a:rPr lang="en-AU" dirty="0" smtClean="0"/>
              <a:t>Stocks (system states) derived from integrating flows</a:t>
            </a:r>
          </a:p>
        </p:txBody>
      </p:sp>
      <p:graphicFrame>
        <p:nvGraphicFramePr>
          <p:cNvPr id="4" name="Table 3"/>
          <p:cNvGraphicFramePr>
            <a:graphicFrameLocks noGrp="1"/>
          </p:cNvGraphicFramePr>
          <p:nvPr/>
        </p:nvGraphicFramePr>
        <p:xfrm>
          <a:off x="142845" y="1522558"/>
          <a:ext cx="8715436" cy="2637332"/>
        </p:xfrm>
        <a:graphic>
          <a:graphicData uri="http://schemas.openxmlformats.org/drawingml/2006/table">
            <a:tbl>
              <a:tblPr/>
              <a:tblGrid>
                <a:gridCol w="2357453"/>
                <a:gridCol w="1273979"/>
                <a:gridCol w="1597830"/>
                <a:gridCol w="1960973"/>
                <a:gridCol w="1525201"/>
              </a:tblGrid>
              <a:tr h="357190">
                <a:tc>
                  <a:txBody>
                    <a:bodyPr/>
                    <a:lstStyle/>
                    <a:p>
                      <a:pPr>
                        <a:lnSpc>
                          <a:spcPct val="115000"/>
                        </a:lnSpc>
                        <a:spcAft>
                          <a:spcPts val="0"/>
                        </a:spcAft>
                        <a:tabLst>
                          <a:tab pos="2865755" algn="ctr"/>
                        </a:tabLst>
                      </a:pPr>
                      <a:r>
                        <a:rPr lang="en-AU" sz="1600" dirty="0" smtClean="0">
                          <a:latin typeface="Calibri"/>
                          <a:ea typeface="Calibri"/>
                          <a:cs typeface="Times New Roman"/>
                        </a:rPr>
                        <a:t>Accounts</a:t>
                      </a:r>
                      <a:r>
                        <a:rPr lang="en-AU" sz="1600" baseline="0" dirty="0" smtClean="0">
                          <a:latin typeface="Calibri"/>
                          <a:ea typeface="Calibri"/>
                          <a:cs typeface="Times New Roman"/>
                        </a:rPr>
                        <a:t>  (Stocks) &amp; </a:t>
                      </a:r>
                      <a:r>
                        <a:rPr lang="en-AU" sz="1600" dirty="0" smtClean="0">
                          <a:latin typeface="Calibri"/>
                          <a:ea typeface="Calibri"/>
                          <a:cs typeface="Times New Roman"/>
                        </a:rPr>
                        <a:t>Operations (Flows)</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865755" algn="ctr"/>
                        </a:tabLst>
                      </a:pPr>
                      <a:r>
                        <a:rPr lang="en-AU" sz="1600" dirty="0">
                          <a:latin typeface="Calibri"/>
                          <a:ea typeface="Calibri"/>
                          <a:cs typeface="Times New Roman"/>
                        </a:rPr>
                        <a:t>Firm Loan </a:t>
                      </a:r>
                      <a:r>
                        <a:rPr lang="en-AU" sz="1600" i="1" dirty="0">
                          <a:latin typeface="Calibri"/>
                          <a:ea typeface="Calibri"/>
                          <a:cs typeface="Times New Roman"/>
                        </a:rPr>
                        <a:t>F</a:t>
                      </a:r>
                      <a:r>
                        <a:rPr lang="en-AU" sz="1600" i="1" baseline="-25000" dirty="0">
                          <a:latin typeface="Calibri"/>
                          <a:ea typeface="Calibri"/>
                          <a:cs typeface="Times New Roman"/>
                        </a:rPr>
                        <a:t>L</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865755" algn="ctr"/>
                        </a:tabLst>
                      </a:pPr>
                      <a:r>
                        <a:rPr lang="en-AU" sz="1600">
                          <a:latin typeface="Calibri"/>
                          <a:ea typeface="Calibri"/>
                          <a:cs typeface="Times New Roman"/>
                        </a:rPr>
                        <a:t>Firm Deposit </a:t>
                      </a:r>
                      <a:r>
                        <a:rPr lang="en-AU" sz="1600" i="1">
                          <a:latin typeface="Calibri"/>
                          <a:ea typeface="Calibri"/>
                          <a:cs typeface="Times New Roman"/>
                        </a:rPr>
                        <a:t>F</a:t>
                      </a:r>
                      <a:r>
                        <a:rPr lang="en-AU" sz="1600" i="1" baseline="-25000">
                          <a:latin typeface="Calibri"/>
                          <a:ea typeface="Calibri"/>
                          <a:cs typeface="Times New Roman"/>
                        </a:rPr>
                        <a:t>D</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865755" algn="ctr"/>
                        </a:tabLst>
                      </a:pPr>
                      <a:r>
                        <a:rPr lang="en-AU" sz="1600">
                          <a:latin typeface="Calibri"/>
                          <a:ea typeface="Calibri"/>
                          <a:cs typeface="Times New Roman"/>
                        </a:rPr>
                        <a:t>Worker Deposit </a:t>
                      </a:r>
                      <a:r>
                        <a:rPr lang="en-AU" sz="1600" i="1">
                          <a:latin typeface="Calibri"/>
                          <a:ea typeface="Calibri"/>
                          <a:cs typeface="Times New Roman"/>
                        </a:rPr>
                        <a:t>W</a:t>
                      </a:r>
                      <a:r>
                        <a:rPr lang="en-AU" sz="1600" i="1" baseline="-25000">
                          <a:latin typeface="Calibri"/>
                          <a:ea typeface="Calibri"/>
                          <a:cs typeface="Times New Roman"/>
                        </a:rPr>
                        <a:t>D</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865755" algn="ctr"/>
                        </a:tabLst>
                      </a:pPr>
                      <a:r>
                        <a:rPr lang="en-AU" sz="1600">
                          <a:latin typeface="Calibri"/>
                          <a:ea typeface="Calibri"/>
                          <a:cs typeface="Times New Roman"/>
                        </a:rPr>
                        <a:t>Bank Income </a:t>
                      </a:r>
                      <a:r>
                        <a:rPr lang="en-AU" sz="1600" i="1">
                          <a:latin typeface="Calibri"/>
                          <a:ea typeface="Calibri"/>
                          <a:cs typeface="Times New Roman"/>
                        </a:rPr>
                        <a:t>B</a:t>
                      </a:r>
                      <a:r>
                        <a:rPr lang="en-AU" sz="1600" i="1" baseline="-25000">
                          <a:latin typeface="Calibri"/>
                          <a:ea typeface="Calibri"/>
                          <a:cs typeface="Times New Roman"/>
                        </a:rPr>
                        <a:t>I</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300">
                <a:tc>
                  <a:txBody>
                    <a:bodyPr/>
                    <a:lstStyle/>
                    <a:p>
                      <a:pPr>
                        <a:lnSpc>
                          <a:spcPct val="115000"/>
                        </a:lnSpc>
                        <a:spcAft>
                          <a:spcPts val="0"/>
                        </a:spcAft>
                        <a:tabLst>
                          <a:tab pos="2865755" algn="ctr"/>
                        </a:tabLst>
                      </a:pPr>
                      <a:r>
                        <a:rPr lang="en-AU" sz="1600" dirty="0" smtClean="0">
                          <a:latin typeface="Calibri"/>
                          <a:ea typeface="Calibri"/>
                          <a:cs typeface="Times New Roman"/>
                        </a:rPr>
                        <a:t>Loan interest</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dirty="0">
                          <a:latin typeface="Calibri"/>
                          <a:ea typeface="Calibri"/>
                          <a:cs typeface="Times New Roman"/>
                        </a:rPr>
                        <a:t>A-A=0</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dirty="0">
                          <a:latin typeface="Calibri"/>
                          <a:ea typeface="Calibri"/>
                          <a:cs typeface="Times New Roman"/>
                        </a:rPr>
                        <a:t>-A</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a:latin typeface="Calibri"/>
                          <a:ea typeface="Calibri"/>
                          <a:cs typeface="Times New Roman"/>
                        </a:rPr>
                        <a:t>+A</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300">
                <a:tc>
                  <a:txBody>
                    <a:bodyPr/>
                    <a:lstStyle/>
                    <a:p>
                      <a:pPr>
                        <a:lnSpc>
                          <a:spcPct val="115000"/>
                        </a:lnSpc>
                        <a:spcAft>
                          <a:spcPts val="0"/>
                        </a:spcAft>
                        <a:tabLst>
                          <a:tab pos="2865755" algn="ctr"/>
                        </a:tabLst>
                      </a:pPr>
                      <a:r>
                        <a:rPr lang="en-AU" sz="1600" dirty="0" smtClean="0">
                          <a:latin typeface="Calibri"/>
                          <a:ea typeface="Calibri"/>
                          <a:cs typeface="Times New Roman"/>
                        </a:rPr>
                        <a:t>Deposit Interest</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a:latin typeface="Calibri"/>
                          <a:ea typeface="Calibri"/>
                          <a:cs typeface="Times New Roman"/>
                        </a:rPr>
                        <a:t>+B</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a:latin typeface="Calibri"/>
                          <a:ea typeface="Calibri"/>
                          <a:cs typeface="Times New Roman"/>
                        </a:rPr>
                        <a:t>-B</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300">
                <a:tc>
                  <a:txBody>
                    <a:bodyPr/>
                    <a:lstStyle/>
                    <a:p>
                      <a:pPr>
                        <a:lnSpc>
                          <a:spcPct val="115000"/>
                        </a:lnSpc>
                        <a:spcAft>
                          <a:spcPts val="0"/>
                        </a:spcAft>
                        <a:tabLst>
                          <a:tab pos="2865755" algn="ctr"/>
                        </a:tabLst>
                      </a:pPr>
                      <a:r>
                        <a:rPr lang="en-AU" sz="1600" dirty="0" smtClean="0">
                          <a:latin typeface="Calibri"/>
                          <a:ea typeface="Calibri"/>
                          <a:cs typeface="Times New Roman"/>
                        </a:rPr>
                        <a:t>Wages</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a:latin typeface="Calibri"/>
                          <a:ea typeface="Calibri"/>
                          <a:cs typeface="Times New Roman"/>
                        </a:rPr>
                        <a:t>-C</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a:latin typeface="Calibri"/>
                          <a:ea typeface="Calibri"/>
                          <a:cs typeface="Times New Roman"/>
                        </a:rPr>
                        <a:t>+C</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300">
                <a:tc>
                  <a:txBody>
                    <a:bodyPr/>
                    <a:lstStyle/>
                    <a:p>
                      <a:pPr>
                        <a:lnSpc>
                          <a:spcPct val="115000"/>
                        </a:lnSpc>
                        <a:spcAft>
                          <a:spcPts val="0"/>
                        </a:spcAft>
                        <a:tabLst>
                          <a:tab pos="2865755" algn="ctr"/>
                        </a:tabLst>
                      </a:pPr>
                      <a:r>
                        <a:rPr lang="en-AU" sz="1600" dirty="0" smtClean="0">
                          <a:latin typeface="Calibri"/>
                          <a:ea typeface="Calibri"/>
                          <a:cs typeface="Times New Roman"/>
                        </a:rPr>
                        <a:t>Deposit Interest</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a:latin typeface="Calibri"/>
                          <a:ea typeface="Calibri"/>
                          <a:cs typeface="Times New Roman"/>
                        </a:rPr>
                        <a:t>+D</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a:latin typeface="Calibri"/>
                          <a:ea typeface="Calibri"/>
                          <a:cs typeface="Times New Roman"/>
                        </a:rPr>
                        <a:t>-D</a:t>
                      </a: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300">
                <a:tc>
                  <a:txBody>
                    <a:bodyPr/>
                    <a:lstStyle/>
                    <a:p>
                      <a:pPr>
                        <a:lnSpc>
                          <a:spcPct val="115000"/>
                        </a:lnSpc>
                        <a:spcAft>
                          <a:spcPts val="0"/>
                        </a:spcAft>
                        <a:tabLst>
                          <a:tab pos="2865755" algn="ctr"/>
                        </a:tabLst>
                      </a:pPr>
                      <a:r>
                        <a:rPr lang="en-AU" sz="1600" dirty="0" smtClean="0">
                          <a:latin typeface="Calibri"/>
                          <a:ea typeface="Calibri"/>
                          <a:cs typeface="Times New Roman"/>
                        </a:rPr>
                        <a:t>Consumption</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endParaRPr lang="en-AU"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dirty="0">
                          <a:latin typeface="Calibri"/>
                          <a:ea typeface="Calibri"/>
                          <a:cs typeface="Times New Roman"/>
                        </a:rPr>
                        <a:t>E+F</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dirty="0">
                          <a:latin typeface="Calibri"/>
                          <a:ea typeface="Calibri"/>
                          <a:cs typeface="Times New Roman"/>
                        </a:rPr>
                        <a:t>-E</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865755" algn="ctr"/>
                        </a:tabLst>
                      </a:pPr>
                      <a:r>
                        <a:rPr lang="en-AU" sz="1600" b="1" dirty="0">
                          <a:latin typeface="Calibri"/>
                          <a:ea typeface="Calibri"/>
                          <a:cs typeface="Times New Roman"/>
                        </a:rPr>
                        <a:t>-F</a:t>
                      </a:r>
                      <a:endParaRPr lang="en-AU"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ent Placeholder 2"/>
          <p:cNvSpPr txBox="1">
            <a:spLocks/>
          </p:cNvSpPr>
          <p:nvPr/>
        </p:nvSpPr>
        <p:spPr bwMode="auto">
          <a:xfrm>
            <a:off x="233332" y="4170880"/>
            <a:ext cx="8763000" cy="47256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ea typeface="+mn-ea"/>
                <a:cs typeface="+mn-cs"/>
              </a:rPr>
              <a:t>Analysing the flows</a:t>
            </a:r>
            <a:r>
              <a:rPr kumimoji="1" lang="en-AU" kern="0" dirty="0" smtClean="0">
                <a:latin typeface="+mn-lt"/>
              </a:rPr>
              <a:t>... </a:t>
            </a:r>
            <a:r>
              <a:rPr kumimoji="1" lang="en-AU" sz="2400" b="0" i="0" u="none" strike="noStrike" kern="0" cap="none" spc="0" normalizeH="0" baseline="0" noProof="0" dirty="0" smtClean="0">
                <a:ln>
                  <a:noFill/>
                </a:ln>
                <a:solidFill>
                  <a:schemeClr val="tx1"/>
                </a:solidFill>
                <a:effectLst/>
                <a:uLnTx/>
                <a:uFillTx/>
                <a:latin typeface="+mn-lt"/>
                <a:ea typeface="+mn-ea"/>
                <a:cs typeface="+mn-cs"/>
              </a:rPr>
              <a:t>Rates of change of account</a:t>
            </a:r>
            <a:r>
              <a:rPr kumimoji="1" lang="en-AU" kern="0" dirty="0" smtClean="0">
                <a:latin typeface="+mn-lt"/>
              </a:rPr>
              <a:t>s</a:t>
            </a:r>
            <a:r>
              <a:rPr kumimoji="1" lang="en-AU" sz="2400" b="0" i="0" u="none" strike="noStrike" kern="0" cap="none" spc="0" normalizeH="0" noProof="0" dirty="0" smtClean="0">
                <a:ln>
                  <a:noFill/>
                </a:ln>
                <a:solidFill>
                  <a:schemeClr val="tx1"/>
                </a:solidFill>
                <a:effectLst/>
                <a:uLnTx/>
                <a:uFillTx/>
                <a:latin typeface="+mn-lt"/>
                <a:ea typeface="+mn-ea"/>
                <a:cs typeface="+mn-cs"/>
              </a:rPr>
              <a:t>:</a:t>
            </a:r>
            <a:endParaRPr kumimoji="1" lang="en-AU" sz="2400" b="0"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285720" y="4599509"/>
          <a:ext cx="8501122" cy="1775730"/>
        </p:xfrm>
        <a:graphic>
          <a:graphicData uri="http://schemas.openxmlformats.org/drawingml/2006/table">
            <a:tbl>
              <a:tblPr/>
              <a:tblGrid>
                <a:gridCol w="2214578"/>
                <a:gridCol w="6286544"/>
              </a:tblGrid>
              <a:tr h="271249">
                <a:tc>
                  <a:txBody>
                    <a:bodyPr/>
                    <a:lstStyle/>
                    <a:p>
                      <a:pPr>
                        <a:lnSpc>
                          <a:spcPct val="115000"/>
                        </a:lnSpc>
                        <a:spcAft>
                          <a:spcPts val="0"/>
                        </a:spcAft>
                      </a:pPr>
                      <a:r>
                        <a:rPr lang="en-AU" sz="1800" i="1" dirty="0" smtClean="0">
                          <a:latin typeface="Calibri"/>
                          <a:ea typeface="Calibri"/>
                          <a:cs typeface="Times New Roman"/>
                        </a:rPr>
                        <a:t>Rate of change...</a:t>
                      </a:r>
                      <a:endParaRPr lang="en-AU" sz="1800" i="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smtClean="0">
                          <a:latin typeface="Calibri"/>
                          <a:ea typeface="Calibri"/>
                          <a:cs typeface="Times New Roman"/>
                        </a:rPr>
                        <a:t>Verbal description</a:t>
                      </a:r>
                      <a:endParaRPr lang="en-A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249">
                <a:tc>
                  <a:txBody>
                    <a:bodyPr/>
                    <a:lstStyle/>
                    <a:p>
                      <a:pPr>
                        <a:lnSpc>
                          <a:spcPct val="115000"/>
                        </a:lnSpc>
                        <a:spcAft>
                          <a:spcPts val="0"/>
                        </a:spcAft>
                      </a:pPr>
                      <a:r>
                        <a:rPr lang="en-AU" sz="1800" i="1" dirty="0" smtClean="0">
                          <a:latin typeface="Calibri"/>
                          <a:ea typeface="Calibri"/>
                          <a:cs typeface="Times New Roman"/>
                        </a:rPr>
                        <a:t>Of F</a:t>
                      </a:r>
                      <a:r>
                        <a:rPr lang="en-AU" sz="1800" i="1" baseline="-25000" dirty="0" smtClean="0">
                          <a:latin typeface="Calibri"/>
                          <a:ea typeface="Calibri"/>
                          <a:cs typeface="Times New Roman"/>
                        </a:rPr>
                        <a:t>L </a:t>
                      </a:r>
                      <a:r>
                        <a:rPr lang="en-AU" sz="1800" i="1" dirty="0" smtClean="0">
                          <a:latin typeface="Calibri"/>
                          <a:ea typeface="Calibri"/>
                          <a:cs typeface="Times New Roman"/>
                        </a:rPr>
                        <a:t>= 0</a:t>
                      </a:r>
                      <a:endParaRPr lang="en-AU" sz="1800" i="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smtClean="0">
                          <a:latin typeface="Calibri"/>
                          <a:ea typeface="Calibri"/>
                          <a:cs typeface="Times New Roman"/>
                        </a:rPr>
                        <a:t>Debt remains constant</a:t>
                      </a:r>
                      <a:endParaRPr lang="en-A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50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AU" sz="1800" i="1" dirty="0" smtClean="0">
                          <a:latin typeface="Calibri"/>
                          <a:ea typeface="Calibri"/>
                          <a:cs typeface="Times New Roman"/>
                        </a:rPr>
                        <a:t>Of F</a:t>
                      </a:r>
                      <a:r>
                        <a:rPr lang="en-AU" sz="1800" i="1" baseline="-25000" dirty="0" smtClean="0">
                          <a:latin typeface="Calibri"/>
                          <a:ea typeface="Calibri"/>
                          <a:cs typeface="Times New Roman"/>
                        </a:rPr>
                        <a:t>D </a:t>
                      </a:r>
                      <a:r>
                        <a:rPr lang="en-AU" sz="1800" i="1" baseline="0" dirty="0" smtClean="0">
                          <a:latin typeface="Calibri"/>
                          <a:ea typeface="Calibri"/>
                          <a:cs typeface="Times New Roman"/>
                        </a:rPr>
                        <a:t>= </a:t>
                      </a:r>
                      <a:r>
                        <a:rPr lang="en-AU" sz="1800" dirty="0" smtClean="0">
                          <a:latin typeface="Calibri"/>
                          <a:ea typeface="Calibri"/>
                          <a:cs typeface="Times New Roman"/>
                        </a:rPr>
                        <a:t>B+E+F-(A+C)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smtClean="0">
                          <a:latin typeface="Calibri"/>
                          <a:ea typeface="Calibri"/>
                          <a:cs typeface="Times New Roman"/>
                        </a:rPr>
                        <a:t>Deposit </a:t>
                      </a:r>
                      <a:r>
                        <a:rPr lang="en-AU" sz="1800" dirty="0">
                          <a:latin typeface="Calibri"/>
                          <a:ea typeface="Calibri"/>
                          <a:cs typeface="Times New Roman"/>
                        </a:rPr>
                        <a:t>interest </a:t>
                      </a:r>
                      <a:r>
                        <a:rPr lang="en-AU" sz="1800" dirty="0" smtClean="0">
                          <a:latin typeface="Calibri"/>
                          <a:ea typeface="Calibri"/>
                          <a:cs typeface="Times New Roman"/>
                        </a:rPr>
                        <a:t>+ consumption flows – (Debt </a:t>
                      </a:r>
                      <a:r>
                        <a:rPr lang="en-AU" sz="1800" dirty="0">
                          <a:latin typeface="Calibri"/>
                          <a:ea typeface="Calibri"/>
                          <a:cs typeface="Times New Roman"/>
                        </a:rPr>
                        <a:t>interest </a:t>
                      </a:r>
                      <a:r>
                        <a:rPr lang="en-AU" sz="1800" dirty="0" smtClean="0">
                          <a:latin typeface="Calibri"/>
                          <a:ea typeface="Calibri"/>
                          <a:cs typeface="Times New Roman"/>
                        </a:rPr>
                        <a:t>+ wages)</a:t>
                      </a:r>
                      <a:endParaRPr lang="en-A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24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AU" sz="1800" i="1" dirty="0" smtClean="0">
                          <a:latin typeface="Calibri"/>
                          <a:ea typeface="Calibri"/>
                          <a:cs typeface="Times New Roman"/>
                        </a:rPr>
                        <a:t>Of W</a:t>
                      </a:r>
                      <a:r>
                        <a:rPr lang="en-AU" sz="1800" i="1" baseline="-25000" dirty="0" smtClean="0">
                          <a:latin typeface="Calibri"/>
                          <a:ea typeface="Calibri"/>
                          <a:cs typeface="Times New Roman"/>
                        </a:rPr>
                        <a:t>D </a:t>
                      </a:r>
                      <a:r>
                        <a:rPr lang="en-AU" sz="1800" i="1" baseline="0" dirty="0" smtClean="0">
                          <a:latin typeface="Calibri"/>
                          <a:ea typeface="Calibri"/>
                          <a:cs typeface="Times New Roman"/>
                        </a:rPr>
                        <a:t>= </a:t>
                      </a:r>
                      <a:r>
                        <a:rPr lang="en-AU" sz="1800" dirty="0" smtClean="0">
                          <a:latin typeface="Calibri"/>
                          <a:ea typeface="Calibri"/>
                          <a:cs typeface="Times New Roman"/>
                        </a:rPr>
                        <a:t>C+D-E</a:t>
                      </a:r>
                      <a:endParaRPr lang="en-AU" sz="1800" baseline="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a:latin typeface="Calibri"/>
                          <a:ea typeface="Calibri"/>
                          <a:cs typeface="Times New Roman"/>
                        </a:rPr>
                        <a:t>Wages </a:t>
                      </a:r>
                      <a:r>
                        <a:rPr lang="en-AU" sz="1800" dirty="0" smtClean="0">
                          <a:latin typeface="Calibri"/>
                          <a:ea typeface="Calibri"/>
                          <a:cs typeface="Times New Roman"/>
                        </a:rPr>
                        <a:t>+ Workers’ deposit </a:t>
                      </a:r>
                      <a:r>
                        <a:rPr lang="en-AU" sz="1800" dirty="0">
                          <a:latin typeface="Calibri"/>
                          <a:ea typeface="Calibri"/>
                          <a:cs typeface="Times New Roman"/>
                        </a:rPr>
                        <a:t>interest </a:t>
                      </a:r>
                      <a:r>
                        <a:rPr lang="en-AU" sz="1800" dirty="0" smtClean="0">
                          <a:latin typeface="Calibri"/>
                          <a:ea typeface="Calibri"/>
                          <a:cs typeface="Times New Roman"/>
                        </a:rPr>
                        <a:t>- Workers</a:t>
                      </a:r>
                      <a:r>
                        <a:rPr lang="en-AU" sz="1800" dirty="0">
                          <a:latin typeface="Calibri"/>
                          <a:ea typeface="Calibri"/>
                          <a:cs typeface="Times New Roman"/>
                        </a:rPr>
                        <a:t>' consumption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81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AU" sz="1800" i="1" dirty="0" smtClean="0">
                          <a:latin typeface="Calibri"/>
                          <a:ea typeface="Calibri"/>
                          <a:cs typeface="Times New Roman"/>
                        </a:rPr>
                        <a:t>Of B</a:t>
                      </a:r>
                      <a:r>
                        <a:rPr lang="en-AU" sz="1800" i="1" baseline="-25000" dirty="0" smtClean="0">
                          <a:latin typeface="Calibri"/>
                          <a:ea typeface="Calibri"/>
                          <a:cs typeface="Times New Roman"/>
                        </a:rPr>
                        <a:t>I </a:t>
                      </a:r>
                      <a:r>
                        <a:rPr lang="en-AU" sz="1800" i="1" baseline="0" dirty="0" smtClean="0">
                          <a:latin typeface="Calibri"/>
                          <a:ea typeface="Calibri"/>
                          <a:cs typeface="Times New Roman"/>
                        </a:rPr>
                        <a:t>= </a:t>
                      </a:r>
                      <a:r>
                        <a:rPr lang="en-AU" sz="1800" dirty="0" smtClean="0">
                          <a:latin typeface="Calibri"/>
                          <a:ea typeface="Calibri"/>
                          <a:cs typeface="Times New Roman"/>
                        </a:rPr>
                        <a:t>A-(B+D+F)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a:latin typeface="Calibri"/>
                          <a:ea typeface="Calibri"/>
                          <a:cs typeface="Times New Roman"/>
                        </a:rPr>
                        <a:t>Loan interest </a:t>
                      </a:r>
                      <a:r>
                        <a:rPr lang="en-AU" sz="1800" dirty="0" smtClean="0">
                          <a:latin typeface="Calibri"/>
                          <a:ea typeface="Calibri"/>
                          <a:cs typeface="Times New Roman"/>
                        </a:rPr>
                        <a:t>– (Deposit </a:t>
                      </a:r>
                      <a:r>
                        <a:rPr lang="en-AU" sz="1800" dirty="0">
                          <a:latin typeface="Calibri"/>
                          <a:ea typeface="Calibri"/>
                          <a:cs typeface="Times New Roman"/>
                        </a:rPr>
                        <a:t>interest </a:t>
                      </a:r>
                      <a:r>
                        <a:rPr lang="en-AU" sz="1800" dirty="0" smtClean="0">
                          <a:latin typeface="Calibri"/>
                          <a:ea typeface="Calibri"/>
                          <a:cs typeface="Times New Roman"/>
                        </a:rPr>
                        <a:t>+ Bankers</a:t>
                      </a:r>
                      <a:r>
                        <a:rPr lang="en-AU" sz="1800" dirty="0">
                          <a:latin typeface="Calibri"/>
                          <a:ea typeface="Calibri"/>
                          <a:cs typeface="Times New Roman"/>
                        </a:rPr>
                        <a:t>' </a:t>
                      </a:r>
                      <a:r>
                        <a:rPr lang="en-AU" sz="1800" dirty="0" smtClean="0">
                          <a:latin typeface="Calibri"/>
                          <a:ea typeface="Calibri"/>
                          <a:cs typeface="Times New Roman"/>
                        </a:rPr>
                        <a:t>consumption)</a:t>
                      </a:r>
                      <a:endParaRPr lang="en-A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Content Placeholder 2"/>
          <p:cNvSpPr txBox="1">
            <a:spLocks/>
          </p:cNvSpPr>
          <p:nvPr/>
        </p:nvSpPr>
        <p:spPr bwMode="auto">
          <a:xfrm>
            <a:off x="214282" y="6314020"/>
            <a:ext cx="7286676" cy="50006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ea typeface="+mn-ea"/>
                <a:cs typeface="+mn-cs"/>
              </a:rPr>
              <a:t>Accounts </a:t>
            </a:r>
            <a:r>
              <a:rPr kumimoji="1" lang="en-AU" sz="2400" b="0" i="0" u="none" strike="noStrike" kern="0" cap="none" spc="0" normalizeH="0" baseline="0" noProof="0" dirty="0" smtClean="0">
                <a:ln>
                  <a:noFill/>
                </a:ln>
                <a:solidFill>
                  <a:schemeClr val="tx1"/>
                </a:solidFill>
                <a:effectLst/>
                <a:uLnTx/>
                <a:uFillTx/>
                <a:latin typeface="+mn-lt"/>
                <a:ea typeface="+mn-ea"/>
                <a:cs typeface="+mn-cs"/>
              </a:rPr>
              <a:t>stable </a:t>
            </a:r>
            <a:r>
              <a:rPr kumimoji="1" lang="en-AU" sz="2400" b="0" i="0" u="none" strike="noStrike" kern="0" cap="none" spc="0" normalizeH="0" baseline="0" noProof="0" dirty="0" smtClean="0">
                <a:ln>
                  <a:noFill/>
                </a:ln>
                <a:solidFill>
                  <a:schemeClr val="tx1"/>
                </a:solidFill>
                <a:effectLst/>
                <a:uLnTx/>
                <a:uFillTx/>
                <a:latin typeface="+mn-lt"/>
                <a:ea typeface="+mn-ea"/>
                <a:cs typeface="+mn-cs"/>
              </a:rPr>
              <a:t>if </a:t>
            </a:r>
            <a:r>
              <a:rPr kumimoji="1" lang="en-AU" sz="2400" b="0" i="0" u="none" strike="noStrike" kern="0" cap="none" spc="0" normalizeH="0" baseline="0" noProof="0" dirty="0" smtClean="0">
                <a:ln>
                  <a:noFill/>
                </a:ln>
                <a:solidFill>
                  <a:schemeClr val="tx1"/>
                </a:solidFill>
                <a:effectLst/>
                <a:uLnTx/>
                <a:uFillTx/>
                <a:latin typeface="+mn-lt"/>
                <a:ea typeface="+mn-ea"/>
                <a:cs typeface="+mn-cs"/>
              </a:rPr>
              <a:t>“flows in” </a:t>
            </a:r>
            <a:r>
              <a:rPr kumimoji="1" lang="en-AU" sz="2400" b="0" i="0" u="none" strike="noStrike" kern="0" cap="none" spc="0" normalizeH="0" baseline="0" noProof="0" dirty="0" smtClean="0">
                <a:ln>
                  <a:noFill/>
                </a:ln>
                <a:solidFill>
                  <a:schemeClr val="tx1"/>
                </a:solidFill>
                <a:effectLst/>
                <a:uLnTx/>
                <a:uFillTx/>
                <a:latin typeface="+mn-lt"/>
                <a:ea typeface="+mn-ea"/>
                <a:cs typeface="+mn-cs"/>
              </a:rPr>
              <a:t>equal </a:t>
            </a:r>
            <a:r>
              <a:rPr kumimoji="1" lang="en-AU" sz="2400" b="0" i="0" u="none" strike="noStrike" kern="0" cap="none" spc="0" normalizeH="0" baseline="0" noProof="0" dirty="0" smtClean="0">
                <a:ln>
                  <a:noFill/>
                </a:ln>
                <a:solidFill>
                  <a:schemeClr val="tx1"/>
                </a:solidFill>
                <a:effectLst/>
                <a:uLnTx/>
                <a:uFillTx/>
                <a:latin typeface="+mn-lt"/>
                <a:ea typeface="+mn-ea"/>
                <a:cs typeface="+mn-cs"/>
              </a:rPr>
              <a:t>“flows out”:</a:t>
            </a:r>
            <a:endParaRPr kumimoji="1" lang="en-AU"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0" name="Curved Down Arrow 9"/>
          <p:cNvSpPr/>
          <p:nvPr/>
        </p:nvSpPr>
        <p:spPr bwMode="auto">
          <a:xfrm>
            <a:off x="4544500" y="1816114"/>
            <a:ext cx="3670838" cy="357190"/>
          </a:xfrm>
          <a:prstGeom prst="curvedDownArrow">
            <a:avLst/>
          </a:prstGeom>
          <a:solidFill>
            <a:schemeClr val="accent1">
              <a:lumMod val="40000"/>
              <a:lumOff val="60000"/>
            </a:schemeClr>
          </a:soli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smtClean="0">
                <a:ln>
                  <a:noFill/>
                </a:ln>
                <a:solidFill>
                  <a:srgbClr val="FFFFFF"/>
                </a:solidFill>
                <a:effectLst>
                  <a:outerShdw blurRad="38100" dist="38100" dir="2700000" algn="tl">
                    <a:srgbClr val="000000">
                      <a:alpha val="43137"/>
                    </a:srgbClr>
                  </a:outerShdw>
                </a:effectLst>
                <a:latin typeface="+mj-lt"/>
              </a:rPr>
              <a:t>$ transfer</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8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2000" fill="hold"/>
                                        <p:tgtEl>
                                          <p:spTgt spid="10"/>
                                        </p:tgtEl>
                                        <p:attrNameLst>
                                          <p:attrName>ppt_x</p:attrName>
                                        </p:attrNameLst>
                                      </p:cBhvr>
                                      <p:tavLst>
                                        <p:tav tm="0">
                                          <p:val>
                                            <p:strVal val="#ppt_x-#ppt_w/2"/>
                                          </p:val>
                                        </p:tav>
                                        <p:tav tm="100000">
                                          <p:val>
                                            <p:strVal val="#ppt_x"/>
                                          </p:val>
                                        </p:tav>
                                      </p:tavLst>
                                    </p:anim>
                                    <p:anim calcmode="lin" valueType="num">
                                      <p:cBhvr>
                                        <p:cTn id="13" dur="2000" fill="hold"/>
                                        <p:tgtEl>
                                          <p:spTgt spid="10"/>
                                        </p:tgtEl>
                                        <p:attrNameLst>
                                          <p:attrName>ppt_y</p:attrName>
                                        </p:attrNameLst>
                                      </p:cBhvr>
                                      <p:tavLst>
                                        <p:tav tm="0">
                                          <p:val>
                                            <p:strVal val="#ppt_y"/>
                                          </p:val>
                                        </p:tav>
                                        <p:tav tm="100000">
                                          <p:val>
                                            <p:strVal val="#ppt_y"/>
                                          </p:val>
                                        </p:tav>
                                      </p:tavLst>
                                    </p:anim>
                                    <p:anim calcmode="lin" valueType="num">
                                      <p:cBhvr>
                                        <p:cTn id="14" dur="2000" fill="hold"/>
                                        <p:tgtEl>
                                          <p:spTgt spid="10"/>
                                        </p:tgtEl>
                                        <p:attrNameLst>
                                          <p:attrName>ppt_w</p:attrName>
                                        </p:attrNameLst>
                                      </p:cBhvr>
                                      <p:tavLst>
                                        <p:tav tm="0">
                                          <p:val>
                                            <p:fltVal val="0"/>
                                          </p:val>
                                        </p:tav>
                                        <p:tav tm="100000">
                                          <p:val>
                                            <p:strVal val="#ppt_w"/>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2000"/>
                            </p:stCondLst>
                            <p:childTnLst>
                              <p:par>
                                <p:cTn id="17" presetID="17"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2000" fill="hold"/>
                                        <p:tgtEl>
                                          <p:spTgt spid="9"/>
                                        </p:tgtEl>
                                        <p:attrNameLst>
                                          <p:attrName>ppt_x</p:attrName>
                                        </p:attrNameLst>
                                      </p:cBhvr>
                                      <p:tavLst>
                                        <p:tav tm="0">
                                          <p:val>
                                            <p:strVal val="#ppt_x-#ppt_w/2"/>
                                          </p:val>
                                        </p:tav>
                                        <p:tav tm="100000">
                                          <p:val>
                                            <p:strVal val="#ppt_x"/>
                                          </p:val>
                                        </p:tav>
                                      </p:tavLst>
                                    </p:anim>
                                    <p:anim calcmode="lin" valueType="num">
                                      <p:cBhvr>
                                        <p:cTn id="20" dur="2000" fill="hold"/>
                                        <p:tgtEl>
                                          <p:spTgt spid="9"/>
                                        </p:tgtEl>
                                        <p:attrNameLst>
                                          <p:attrName>ppt_y</p:attrName>
                                        </p:attrNameLst>
                                      </p:cBhvr>
                                      <p:tavLst>
                                        <p:tav tm="0">
                                          <p:val>
                                            <p:strVal val="#ppt_y"/>
                                          </p:val>
                                        </p:tav>
                                        <p:tav tm="100000">
                                          <p:val>
                                            <p:strVal val="#ppt_y"/>
                                          </p:val>
                                        </p:tav>
                                      </p:tavLst>
                                    </p:anim>
                                    <p:anim calcmode="lin" valueType="num">
                                      <p:cBhvr>
                                        <p:cTn id="21" dur="2000" fill="hold"/>
                                        <p:tgtEl>
                                          <p:spTgt spid="9"/>
                                        </p:tgtEl>
                                        <p:attrNameLst>
                                          <p:attrName>ppt_w</p:attrName>
                                        </p:attrNameLst>
                                      </p:cBhvr>
                                      <p:tavLst>
                                        <p:tav tm="0">
                                          <p:val>
                                            <p:fltVal val="0"/>
                                          </p:val>
                                        </p:tav>
                                        <p:tav tm="100000">
                                          <p:val>
                                            <p:strVal val="#ppt_w"/>
                                          </p:val>
                                        </p:tav>
                                      </p:tavLst>
                                    </p:anim>
                                    <p:anim calcmode="lin" valueType="num">
                                      <p:cBhvr>
                                        <p:cTn id="22"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70000"/>
                                  </p:iterate>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par>
                                <p:cTn id="28" presetID="10" presetClass="exit" presetSubtype="0" fill="hold" grpId="1" nodeType="withEffect">
                                  <p:stCondLst>
                                    <p:cond delay="0"/>
                                  </p:stCondLst>
                                  <p:childTnLst>
                                    <p:animEffect transition="out" filter="fade">
                                      <p:cBhvr>
                                        <p:cTn id="29" dur="2000"/>
                                        <p:tgtEl>
                                          <p:spTgt spid="9"/>
                                        </p:tgtEl>
                                      </p:cBhvr>
                                    </p:animEffect>
                                    <p:set>
                                      <p:cBhvr>
                                        <p:cTn id="30" dur="1" fill="hold">
                                          <p:stCondLst>
                                            <p:cond delay="1999"/>
                                          </p:stCondLst>
                                        </p:cTn>
                                        <p:tgtEl>
                                          <p:spTgt spid="9"/>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2000"/>
                                        <p:tgtEl>
                                          <p:spTgt spid="10"/>
                                        </p:tgtEl>
                                      </p:cBhvr>
                                    </p:animEffect>
                                    <p:set>
                                      <p:cBhvr>
                                        <p:cTn id="33" dur="1" fill="hold">
                                          <p:stCondLst>
                                            <p:cond delay="1999"/>
                                          </p:stCondLst>
                                        </p:cTn>
                                        <p:tgtEl>
                                          <p:spTgt spid="1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up)">
                                      <p:cBhvr>
                                        <p:cTn id="38" dur="5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70000"/>
                                  </p:iterate>
                                  <p:childTnLst>
                                    <p:set>
                                      <p:cBhvr>
                                        <p:cTn id="42" dur="1" fill="hold">
                                          <p:stCondLst>
                                            <p:cond delay="0"/>
                                          </p:stCondLst>
                                        </p:cTn>
                                        <p:tgtEl>
                                          <p:spTgt spid="8">
                                            <p:txEl>
                                              <p:pRg st="0" end="0"/>
                                            </p:txEl>
                                          </p:spTgt>
                                        </p:tgtEl>
                                        <p:attrNameLst>
                                          <p:attrName>style.visibility</p:attrName>
                                        </p:attrNameLst>
                                      </p:cBhvr>
                                      <p:to>
                                        <p:strVal val="visible"/>
                                      </p:to>
                                    </p:set>
                                    <p:animEffect transition="in" filter="wipe(left)">
                                      <p:cBhvr>
                                        <p:cTn id="43"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5" grpId="0" build="p"/>
      <p:bldP spid="8" grpId="0" build="p"/>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Mathematical logic to the rescue...</a:t>
            </a:r>
            <a:endParaRPr lang="en-AU" dirty="0"/>
          </a:p>
        </p:txBody>
      </p:sp>
      <p:sp>
        <p:nvSpPr>
          <p:cNvPr id="3" name="Content Placeholder 2"/>
          <p:cNvSpPr>
            <a:spLocks noGrp="1"/>
          </p:cNvSpPr>
          <p:nvPr>
            <p:ph idx="1"/>
          </p:nvPr>
        </p:nvSpPr>
        <p:spPr>
          <a:xfrm>
            <a:off x="228600" y="714356"/>
            <a:ext cx="8763000" cy="428628"/>
          </a:xfrm>
        </p:spPr>
        <p:txBody>
          <a:bodyPr/>
          <a:lstStyle/>
          <a:p>
            <a:r>
              <a:rPr lang="en-AU" dirty="0" smtClean="0"/>
              <a:t>So system can be stable if:</a:t>
            </a:r>
            <a:endParaRPr lang="en-AU" dirty="0"/>
          </a:p>
        </p:txBody>
      </p:sp>
      <p:graphicFrame>
        <p:nvGraphicFramePr>
          <p:cNvPr id="4" name="Table 3"/>
          <p:cNvGraphicFramePr>
            <a:graphicFrameLocks noGrp="1"/>
          </p:cNvGraphicFramePr>
          <p:nvPr/>
        </p:nvGraphicFramePr>
        <p:xfrm>
          <a:off x="142844" y="1214422"/>
          <a:ext cx="8643997" cy="1478089"/>
        </p:xfrm>
        <a:graphic>
          <a:graphicData uri="http://schemas.openxmlformats.org/drawingml/2006/table">
            <a:tbl>
              <a:tblPr/>
              <a:tblGrid>
                <a:gridCol w="952304"/>
                <a:gridCol w="1262274"/>
                <a:gridCol w="6429419"/>
              </a:tblGrid>
              <a:tr h="364237">
                <a:tc>
                  <a:txBody>
                    <a:bodyPr/>
                    <a:lstStyle/>
                    <a:p>
                      <a:pPr>
                        <a:lnSpc>
                          <a:spcPct val="115000"/>
                        </a:lnSpc>
                        <a:spcAft>
                          <a:spcPts val="0"/>
                        </a:spcAft>
                      </a:pPr>
                      <a:r>
                        <a:rPr lang="en-AU" sz="1800" dirty="0">
                          <a:latin typeface="Calibri"/>
                          <a:ea typeface="Calibri"/>
                          <a:cs typeface="Times New Roman"/>
                        </a:rPr>
                        <a:t>Account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smtClean="0">
                          <a:latin typeface="Calibri"/>
                          <a:ea typeface="Calibri"/>
                          <a:cs typeface="Times New Roman"/>
                        </a:rPr>
                        <a:t>Condition</a:t>
                      </a:r>
                      <a:endParaRPr lang="en-A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a:latin typeface="Calibri"/>
                          <a:ea typeface="Calibri"/>
                          <a:cs typeface="Times New Roman"/>
                        </a:rPr>
                        <a:t>Verbal 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378">
                <a:tc>
                  <a:txBody>
                    <a:bodyPr/>
                    <a:lstStyle/>
                    <a:p>
                      <a:pPr>
                        <a:lnSpc>
                          <a:spcPct val="115000"/>
                        </a:lnSpc>
                        <a:spcAft>
                          <a:spcPts val="0"/>
                        </a:spcAft>
                      </a:pPr>
                      <a:r>
                        <a:rPr lang="en-AU" sz="1800" i="1">
                          <a:latin typeface="Calibri"/>
                          <a:ea typeface="Calibri"/>
                          <a:cs typeface="Times New Roman"/>
                        </a:rPr>
                        <a:t>F</a:t>
                      </a:r>
                      <a:r>
                        <a:rPr lang="en-AU" sz="1800" i="1" baseline="-25000">
                          <a:latin typeface="Calibri"/>
                          <a:ea typeface="Calibri"/>
                          <a:cs typeface="Times New Roman"/>
                        </a:rPr>
                        <a:t>D</a:t>
                      </a:r>
                      <a:endParaRPr lang="en-A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a:latin typeface="Calibri"/>
                          <a:ea typeface="Calibri"/>
                          <a:cs typeface="Times New Roman"/>
                        </a:rPr>
                        <a:t>B+E+F=A+C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smtClean="0">
                          <a:latin typeface="Calibri"/>
                          <a:ea typeface="Calibri"/>
                          <a:cs typeface="Times New Roman"/>
                        </a:rPr>
                        <a:t>Deposit </a:t>
                      </a:r>
                      <a:r>
                        <a:rPr lang="en-AU" sz="1800" dirty="0">
                          <a:latin typeface="Calibri"/>
                          <a:ea typeface="Calibri"/>
                          <a:cs typeface="Times New Roman"/>
                        </a:rPr>
                        <a:t>interest plus </a:t>
                      </a:r>
                      <a:r>
                        <a:rPr lang="en-AU" sz="1800" dirty="0" smtClean="0">
                          <a:latin typeface="Calibri"/>
                          <a:ea typeface="Calibri"/>
                          <a:cs typeface="Times New Roman"/>
                        </a:rPr>
                        <a:t>consumption flows = Debt </a:t>
                      </a:r>
                      <a:r>
                        <a:rPr lang="en-AU" sz="1800" dirty="0">
                          <a:latin typeface="Calibri"/>
                          <a:ea typeface="Calibri"/>
                          <a:cs typeface="Times New Roman"/>
                        </a:rPr>
                        <a:t>interest plus wages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237">
                <a:tc>
                  <a:txBody>
                    <a:bodyPr/>
                    <a:lstStyle/>
                    <a:p>
                      <a:pPr>
                        <a:lnSpc>
                          <a:spcPct val="115000"/>
                        </a:lnSpc>
                        <a:spcAft>
                          <a:spcPts val="0"/>
                        </a:spcAft>
                      </a:pPr>
                      <a:r>
                        <a:rPr lang="en-AU" sz="1800" i="1">
                          <a:latin typeface="Calibri"/>
                          <a:ea typeface="Calibri"/>
                          <a:cs typeface="Times New Roman"/>
                        </a:rPr>
                        <a:t>W</a:t>
                      </a:r>
                      <a:r>
                        <a:rPr lang="en-AU" sz="1800" i="1" baseline="-25000">
                          <a:latin typeface="Calibri"/>
                          <a:ea typeface="Calibri"/>
                          <a:cs typeface="Times New Roman"/>
                        </a:rPr>
                        <a:t>D</a:t>
                      </a:r>
                      <a:endParaRPr lang="en-A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a:latin typeface="Calibri"/>
                          <a:ea typeface="Calibri"/>
                          <a:cs typeface="Times New Roman"/>
                        </a:rPr>
                        <a:t>C+D=E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a:latin typeface="Calibri"/>
                          <a:ea typeface="Calibri"/>
                          <a:cs typeface="Times New Roman"/>
                        </a:rPr>
                        <a:t>Wages plus </a:t>
                      </a:r>
                      <a:r>
                        <a:rPr lang="en-AU" sz="1800" dirty="0" smtClean="0">
                          <a:latin typeface="Calibri"/>
                          <a:ea typeface="Calibri"/>
                          <a:cs typeface="Times New Roman"/>
                        </a:rPr>
                        <a:t>Workers’ deposit </a:t>
                      </a:r>
                      <a:r>
                        <a:rPr lang="en-AU" sz="1800" dirty="0">
                          <a:latin typeface="Calibri"/>
                          <a:ea typeface="Calibri"/>
                          <a:cs typeface="Times New Roman"/>
                        </a:rPr>
                        <a:t>interest </a:t>
                      </a:r>
                      <a:r>
                        <a:rPr lang="en-AU" sz="1800" dirty="0" smtClean="0">
                          <a:latin typeface="Calibri"/>
                          <a:ea typeface="Calibri"/>
                          <a:cs typeface="Times New Roman"/>
                        </a:rPr>
                        <a:t>= Workers</a:t>
                      </a:r>
                      <a:r>
                        <a:rPr lang="en-AU" sz="1800" dirty="0">
                          <a:latin typeface="Calibri"/>
                          <a:ea typeface="Calibri"/>
                          <a:cs typeface="Times New Roman"/>
                        </a:rPr>
                        <a:t>' consumption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237">
                <a:tc>
                  <a:txBody>
                    <a:bodyPr/>
                    <a:lstStyle/>
                    <a:p>
                      <a:pPr>
                        <a:lnSpc>
                          <a:spcPct val="115000"/>
                        </a:lnSpc>
                        <a:spcAft>
                          <a:spcPts val="0"/>
                        </a:spcAft>
                      </a:pPr>
                      <a:r>
                        <a:rPr lang="en-AU" sz="1800" i="1">
                          <a:latin typeface="Calibri"/>
                          <a:ea typeface="Calibri"/>
                          <a:cs typeface="Times New Roman"/>
                        </a:rPr>
                        <a:t>B</a:t>
                      </a:r>
                      <a:r>
                        <a:rPr lang="en-AU" sz="1800" i="1" baseline="-25000">
                          <a:latin typeface="Calibri"/>
                          <a:ea typeface="Calibri"/>
                          <a:cs typeface="Times New Roman"/>
                        </a:rPr>
                        <a:t>I</a:t>
                      </a:r>
                      <a:endParaRPr lang="en-A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smtClean="0">
                          <a:latin typeface="Calibri"/>
                          <a:ea typeface="Calibri"/>
                          <a:cs typeface="Times New Roman"/>
                        </a:rPr>
                        <a:t>A=B+D+F</a:t>
                      </a:r>
                      <a:endParaRPr lang="en-A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AU" sz="1800" dirty="0">
                          <a:latin typeface="Calibri"/>
                          <a:ea typeface="Calibri"/>
                          <a:cs typeface="Times New Roman"/>
                        </a:rPr>
                        <a:t>Loan interest </a:t>
                      </a:r>
                      <a:r>
                        <a:rPr lang="en-AU" sz="1800" dirty="0" smtClean="0">
                          <a:latin typeface="Calibri"/>
                          <a:ea typeface="Calibri"/>
                          <a:cs typeface="Times New Roman"/>
                        </a:rPr>
                        <a:t>= Deposit </a:t>
                      </a:r>
                      <a:r>
                        <a:rPr lang="en-AU" sz="1800" dirty="0">
                          <a:latin typeface="Calibri"/>
                          <a:ea typeface="Calibri"/>
                          <a:cs typeface="Times New Roman"/>
                        </a:rPr>
                        <a:t>interest </a:t>
                      </a:r>
                      <a:r>
                        <a:rPr lang="en-AU" sz="1800" dirty="0" smtClean="0">
                          <a:latin typeface="Calibri"/>
                          <a:ea typeface="Calibri"/>
                          <a:cs typeface="Times New Roman"/>
                        </a:rPr>
                        <a:t>plus Bankers</a:t>
                      </a:r>
                      <a:r>
                        <a:rPr lang="en-AU" sz="1800" dirty="0">
                          <a:latin typeface="Calibri"/>
                          <a:ea typeface="Calibri"/>
                          <a:cs typeface="Times New Roman"/>
                        </a:rPr>
                        <a:t>' consumption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ent Placeholder 2"/>
          <p:cNvSpPr txBox="1">
            <a:spLocks/>
          </p:cNvSpPr>
          <p:nvPr/>
        </p:nvSpPr>
        <p:spPr bwMode="auto">
          <a:xfrm>
            <a:off x="214282" y="2786058"/>
            <a:ext cx="8763000" cy="373380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1" i="1" u="none" strike="noStrike" kern="0" cap="none" spc="0" normalizeH="0" baseline="0" noProof="0" dirty="0" smtClean="0">
                <a:ln>
                  <a:noFill/>
                </a:ln>
                <a:solidFill>
                  <a:schemeClr val="tx1"/>
                </a:solidFill>
                <a:effectLst/>
                <a:uLnTx/>
                <a:uFillTx/>
                <a:latin typeface="+mn-lt"/>
                <a:ea typeface="+mn-ea"/>
                <a:cs typeface="+mn-cs"/>
              </a:rPr>
              <a:t>Not</a:t>
            </a:r>
            <a:r>
              <a:rPr kumimoji="1" lang="en-AU" sz="2400" b="1" i="1" u="none" strike="noStrike" kern="0" cap="none" spc="0" normalizeH="0" noProof="0" dirty="0" smtClean="0">
                <a:ln>
                  <a:noFill/>
                </a:ln>
                <a:solidFill>
                  <a:schemeClr val="tx1"/>
                </a:solidFill>
                <a:effectLst/>
                <a:uLnTx/>
                <a:uFillTx/>
                <a:latin typeface="+mn-lt"/>
                <a:ea typeface="+mn-ea"/>
                <a:cs typeface="+mn-cs"/>
              </a:rPr>
              <a:t> obviously onerous conditions... </a:t>
            </a:r>
            <a:r>
              <a:rPr kumimoji="1" lang="en-AU" sz="2400" u="none" strike="noStrike" kern="0" cap="none" spc="0" normalizeH="0" noProof="0" dirty="0" smtClean="0">
                <a:ln>
                  <a:noFill/>
                </a:ln>
                <a:solidFill>
                  <a:schemeClr val="tx1"/>
                </a:solidFill>
                <a:effectLst/>
                <a:uLnTx/>
                <a:uFillTx/>
                <a:latin typeface="+mn-lt"/>
                <a:ea typeface="+mn-ea"/>
                <a:cs typeface="+mn-cs"/>
              </a:rPr>
              <a:t>Exploring further:</a:t>
            </a:r>
          </a:p>
          <a:p>
            <a:pPr marL="342900" lvl="0" indent="-342900" eaLnBrk="0" hangingPunct="0">
              <a:spcBef>
                <a:spcPct val="20000"/>
              </a:spcBef>
              <a:buFontTx/>
              <a:buChar char="•"/>
              <a:defRPr/>
            </a:pPr>
            <a:r>
              <a:rPr kumimoji="1" lang="en-AU" b="1" i="1" kern="0" dirty="0" smtClean="0">
                <a:latin typeface="+mj-lt"/>
              </a:rPr>
              <a:t>A</a:t>
            </a:r>
            <a:r>
              <a:rPr kumimoji="1" lang="en-AU" kern="0" dirty="0" smtClean="0">
                <a:latin typeface="+mj-lt"/>
              </a:rPr>
              <a:t> is the loan interest rate (</a:t>
            </a:r>
            <a:r>
              <a:rPr kumimoji="1" lang="en-AU" b="1" i="1" kern="0" dirty="0" err="1" smtClean="0">
                <a:latin typeface="+mj-lt"/>
              </a:rPr>
              <a:t>r</a:t>
            </a:r>
            <a:r>
              <a:rPr kumimoji="1" lang="en-AU" b="1" i="1" kern="0" baseline="-25000" dirty="0" err="1" smtClean="0">
                <a:latin typeface="+mj-lt"/>
              </a:rPr>
              <a:t>L</a:t>
            </a:r>
            <a:r>
              <a:rPr kumimoji="1" lang="en-AU" kern="0" dirty="0" smtClean="0">
                <a:latin typeface="+mj-lt"/>
              </a:rPr>
              <a:t>) times Firm debt (</a:t>
            </a:r>
            <a:r>
              <a:rPr kumimoji="1" lang="en-AU" b="1" i="1" kern="0" dirty="0" smtClean="0">
                <a:latin typeface="+mj-lt"/>
              </a:rPr>
              <a:t>F</a:t>
            </a:r>
            <a:r>
              <a:rPr kumimoji="1" lang="en-AU" b="1" i="1" kern="0" baseline="-25000" dirty="0" smtClean="0">
                <a:latin typeface="+mj-lt"/>
              </a:rPr>
              <a:t>L</a:t>
            </a:r>
            <a:r>
              <a:rPr kumimoji="1" lang="en-AU" kern="0" dirty="0" smtClean="0">
                <a:latin typeface="+mj-lt"/>
              </a:rPr>
              <a:t>)</a:t>
            </a:r>
            <a:endParaRPr kumimoji="1" lang="en-AU" b="1" i="1" kern="0" baseline="-25000" dirty="0" smtClean="0">
              <a:latin typeface="+mj-lt"/>
            </a:endParaRPr>
          </a:p>
          <a:p>
            <a:pPr marL="342900" lvl="0" indent="-342900" eaLnBrk="0" hangingPunct="0">
              <a:spcBef>
                <a:spcPct val="20000"/>
              </a:spcBef>
              <a:buFontTx/>
              <a:buChar char="•"/>
              <a:defRPr/>
            </a:pPr>
            <a:r>
              <a:rPr kumimoji="1" lang="en-AU" b="1" i="1" kern="0" dirty="0" smtClean="0">
                <a:latin typeface="+mj-lt"/>
              </a:rPr>
              <a:t>B</a:t>
            </a:r>
            <a:r>
              <a:rPr kumimoji="1" lang="en-AU" kern="0" dirty="0" smtClean="0">
                <a:latin typeface="+mj-lt"/>
              </a:rPr>
              <a:t> is the deposit interest rate (</a:t>
            </a:r>
            <a:r>
              <a:rPr kumimoji="1" lang="en-AU" b="1" i="1" kern="0" dirty="0" err="1" smtClean="0">
                <a:latin typeface="+mj-lt"/>
              </a:rPr>
              <a:t>r</a:t>
            </a:r>
            <a:r>
              <a:rPr kumimoji="1" lang="en-AU" b="1" i="1" kern="0" baseline="-25000" dirty="0" err="1" smtClean="0">
                <a:latin typeface="+mj-lt"/>
              </a:rPr>
              <a:t>D</a:t>
            </a:r>
            <a:r>
              <a:rPr kumimoji="1" lang="en-AU" kern="0" dirty="0" smtClean="0">
                <a:latin typeface="+mj-lt"/>
              </a:rPr>
              <a:t>) times Firm savings (</a:t>
            </a:r>
            <a:r>
              <a:rPr kumimoji="1" lang="en-AU" b="1" i="1" kern="0" dirty="0" smtClean="0">
                <a:latin typeface="+mj-lt"/>
              </a:rPr>
              <a:t>F</a:t>
            </a:r>
            <a:r>
              <a:rPr kumimoji="1" lang="en-AU" b="1" i="1" kern="0" baseline="-25000" dirty="0" smtClean="0">
                <a:latin typeface="+mj-lt"/>
              </a:rPr>
              <a:t>D</a:t>
            </a:r>
            <a:r>
              <a:rPr kumimoji="1" lang="en-AU" kern="0" dirty="0" smtClean="0">
                <a:latin typeface="+mj-lt"/>
              </a:rPr>
              <a:t>)</a:t>
            </a:r>
            <a:endParaRPr kumimoji="1" lang="en-AU" b="1" i="1" kern="0" baseline="-25000" dirty="0" smtClean="0">
              <a:latin typeface="+mj-lt"/>
            </a:endParaRPr>
          </a:p>
          <a:p>
            <a:pPr marL="342900" lvl="0" indent="-342900" eaLnBrk="0" hangingPunct="0">
              <a:spcBef>
                <a:spcPct val="20000"/>
              </a:spcBef>
              <a:buFontTx/>
              <a:buChar char="•"/>
              <a:defRPr/>
            </a:pPr>
            <a:r>
              <a:rPr kumimoji="1" lang="en-AU" b="1" i="1" kern="0" dirty="0" smtClean="0">
                <a:latin typeface="+mj-lt"/>
              </a:rPr>
              <a:t>C</a:t>
            </a:r>
            <a:r>
              <a:rPr kumimoji="1" lang="en-AU" kern="0" dirty="0" smtClean="0">
                <a:latin typeface="+mj-lt"/>
              </a:rPr>
              <a:t> is some rate per year (say </a:t>
            </a:r>
            <a:r>
              <a:rPr kumimoji="1" lang="en-AU" b="1" i="1" kern="0" dirty="0" smtClean="0">
                <a:latin typeface="+mj-lt"/>
              </a:rPr>
              <a:t>w</a:t>
            </a:r>
            <a:r>
              <a:rPr kumimoji="1" lang="en-AU" kern="0" dirty="0" smtClean="0">
                <a:latin typeface="+mj-lt"/>
              </a:rPr>
              <a:t>) times </a:t>
            </a:r>
            <a:r>
              <a:rPr kumimoji="1" lang="en-AU" b="1" i="1" kern="0" dirty="0" smtClean="0">
                <a:latin typeface="+mj-lt"/>
              </a:rPr>
              <a:t>F</a:t>
            </a:r>
            <a:r>
              <a:rPr kumimoji="1" lang="en-AU" b="1" i="1" kern="0" baseline="-25000" dirty="0" smtClean="0">
                <a:latin typeface="+mj-lt"/>
              </a:rPr>
              <a:t>D</a:t>
            </a:r>
          </a:p>
          <a:p>
            <a:pPr marL="342900" lvl="0" indent="-342900" eaLnBrk="0" hangingPunct="0">
              <a:spcBef>
                <a:spcPct val="20000"/>
              </a:spcBef>
              <a:buFontTx/>
              <a:buChar char="•"/>
              <a:defRPr/>
            </a:pPr>
            <a:r>
              <a:rPr kumimoji="1" lang="en-AU" b="1" i="1" kern="0" dirty="0" smtClean="0">
                <a:latin typeface="+mj-lt"/>
              </a:rPr>
              <a:t>D</a:t>
            </a:r>
            <a:r>
              <a:rPr kumimoji="1" lang="en-AU" kern="0" dirty="0" smtClean="0">
                <a:latin typeface="+mj-lt"/>
              </a:rPr>
              <a:t> is the deposit interest rate on Worker savings (</a:t>
            </a:r>
            <a:r>
              <a:rPr kumimoji="1" lang="en-AU" b="1" i="1" kern="0" dirty="0" smtClean="0">
                <a:latin typeface="+mj-lt"/>
              </a:rPr>
              <a:t>W</a:t>
            </a:r>
            <a:r>
              <a:rPr kumimoji="1" lang="en-AU" b="1" i="1" kern="0" baseline="-25000" dirty="0" smtClean="0">
                <a:latin typeface="+mj-lt"/>
              </a:rPr>
              <a:t>D</a:t>
            </a:r>
            <a:r>
              <a:rPr kumimoji="1" lang="en-AU" kern="0" dirty="0" smtClean="0">
                <a:latin typeface="+mj-lt"/>
              </a:rPr>
              <a:t>)</a:t>
            </a:r>
            <a:endParaRPr kumimoji="1" lang="en-AU" b="1" i="1" kern="0" baseline="-25000" dirty="0" smtClean="0">
              <a:latin typeface="+mj-lt"/>
            </a:endParaRPr>
          </a:p>
          <a:p>
            <a:pPr marL="342900" lvl="0" indent="-342900" eaLnBrk="0" hangingPunct="0">
              <a:spcBef>
                <a:spcPct val="20000"/>
              </a:spcBef>
              <a:buFontTx/>
              <a:buChar char="•"/>
              <a:defRPr/>
            </a:pPr>
            <a:r>
              <a:rPr kumimoji="1" lang="en-AU" b="1" i="1" kern="0" dirty="0" smtClean="0">
                <a:latin typeface="+mj-lt"/>
              </a:rPr>
              <a:t>E</a:t>
            </a:r>
            <a:r>
              <a:rPr kumimoji="1" lang="en-AU" kern="0" dirty="0" smtClean="0">
                <a:latin typeface="+mj-lt"/>
              </a:rPr>
              <a:t> is some consumption rate (say </a:t>
            </a:r>
            <a:r>
              <a:rPr kumimoji="1" lang="en-AU" b="1" i="1" kern="0" dirty="0" smtClean="0">
                <a:latin typeface="Symbol" pitchFamily="18" charset="2"/>
              </a:rPr>
              <a:t>w</a:t>
            </a:r>
            <a:r>
              <a:rPr kumimoji="1" lang="en-AU" kern="0" dirty="0" smtClean="0">
                <a:latin typeface="+mj-lt"/>
              </a:rPr>
              <a:t>) times Worker savings</a:t>
            </a:r>
          </a:p>
          <a:p>
            <a:pPr marL="342900" lvl="0" indent="-342900" eaLnBrk="0" hangingPunct="0">
              <a:spcBef>
                <a:spcPct val="20000"/>
              </a:spcBef>
              <a:buFontTx/>
              <a:buChar char="•"/>
              <a:defRPr/>
            </a:pPr>
            <a:r>
              <a:rPr kumimoji="1" lang="en-AU" b="1" i="1" kern="0" dirty="0" smtClean="0">
                <a:latin typeface="+mj-lt"/>
              </a:rPr>
              <a:t>F</a:t>
            </a:r>
            <a:r>
              <a:rPr kumimoji="1" lang="en-AU" kern="0" dirty="0" smtClean="0">
                <a:latin typeface="+mj-lt"/>
              </a:rPr>
              <a:t> is some consumption rate (say </a:t>
            </a:r>
            <a:r>
              <a:rPr kumimoji="1" lang="en-AU" b="1" i="1" kern="0" dirty="0" smtClean="0">
                <a:latin typeface="Symbol" pitchFamily="18" charset="2"/>
              </a:rPr>
              <a:t>b</a:t>
            </a:r>
            <a:r>
              <a:rPr kumimoji="1" lang="en-AU" kern="0" dirty="0" smtClean="0">
                <a:latin typeface="+mj-lt"/>
              </a:rPr>
              <a:t>) Banker savings (</a:t>
            </a:r>
            <a:r>
              <a:rPr kumimoji="1" lang="en-AU" b="1" i="1" kern="0" dirty="0" smtClean="0">
                <a:latin typeface="+mj-lt"/>
              </a:rPr>
              <a:t>B</a:t>
            </a:r>
            <a:r>
              <a:rPr kumimoji="1" lang="en-AU" b="1" i="1" kern="0" baseline="-25000" dirty="0" smtClean="0">
                <a:latin typeface="+mj-lt"/>
              </a:rPr>
              <a:t>I</a:t>
            </a:r>
            <a:r>
              <a:rPr kumimoji="1" lang="en-AU" kern="0" dirty="0" smtClean="0">
                <a:latin typeface="+mj-lt"/>
              </a:rPr>
              <a:t>)</a:t>
            </a:r>
            <a:endParaRPr kumimoji="1" lang="en-AU" b="1" i="1" kern="0" baseline="-25000" dirty="0" smtClean="0">
              <a:latin typeface="+mj-lt"/>
            </a:endParaRPr>
          </a:p>
          <a:p>
            <a:pPr marL="342900" lvl="0" indent="-342900" eaLnBrk="0" hangingPunct="0">
              <a:spcBef>
                <a:spcPct val="20000"/>
              </a:spcBef>
              <a:buFontTx/>
              <a:buChar char="•"/>
              <a:defRPr/>
            </a:pPr>
            <a:r>
              <a:rPr kumimoji="1" lang="en-AU" kern="0" dirty="0" smtClean="0">
                <a:latin typeface="+mj-lt"/>
              </a:rPr>
              <a:t>Equilibrium values are: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en-AU" sz="240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70000"/>
                                  </p:iterate>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left)">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70000"/>
                                  </p:iterate>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left)">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70000"/>
                                  </p:iterate>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left)">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70000"/>
                                  </p:iterate>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left)">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70000"/>
                                  </p:iterate>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ipe(left)">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70000"/>
                                  </p:iterate>
                                  <p:childTnLst>
                                    <p:set>
                                      <p:cBhvr>
                                        <p:cTn id="41" dur="1" fill="hold">
                                          <p:stCondLst>
                                            <p:cond delay="0"/>
                                          </p:stCondLst>
                                        </p:cTn>
                                        <p:tgtEl>
                                          <p:spTgt spid="5">
                                            <p:txEl>
                                              <p:pRg st="6" end="6"/>
                                            </p:txEl>
                                          </p:spTgt>
                                        </p:tgtEl>
                                        <p:attrNameLst>
                                          <p:attrName>style.visibility</p:attrName>
                                        </p:attrNameLst>
                                      </p:cBhvr>
                                      <p:to>
                                        <p:strVal val="visible"/>
                                      </p:to>
                                    </p:set>
                                    <p:animEffect transition="in" filter="wipe(left)">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70000"/>
                                  </p:iterate>
                                  <p:childTnLst>
                                    <p:set>
                                      <p:cBhvr>
                                        <p:cTn id="46" dur="1" fill="hold">
                                          <p:stCondLst>
                                            <p:cond delay="0"/>
                                          </p:stCondLst>
                                        </p:cTn>
                                        <p:tgtEl>
                                          <p:spTgt spid="5">
                                            <p:txEl>
                                              <p:pRg st="7" end="7"/>
                                            </p:txEl>
                                          </p:spTgt>
                                        </p:tgtEl>
                                        <p:attrNameLst>
                                          <p:attrName>style.visibility</p:attrName>
                                        </p:attrNameLst>
                                      </p:cBhvr>
                                      <p:to>
                                        <p:strVal val="visible"/>
                                      </p:to>
                                    </p:set>
                                    <p:animEffect transition="in" filter="wipe(left)">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bwMode="auto">
          <a:xfrm>
            <a:off x="3071802" y="2000240"/>
            <a:ext cx="571504" cy="357190"/>
          </a:xfrm>
          <a:prstGeom prst="roundRect">
            <a:avLst/>
          </a:prstGeom>
          <a:gradFill rotWithShape="0">
            <a:gsLst>
              <a:gs pos="0">
                <a:schemeClr val="bg1"/>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0" name="Rounded Rectangle 9"/>
          <p:cNvSpPr/>
          <p:nvPr/>
        </p:nvSpPr>
        <p:spPr bwMode="auto">
          <a:xfrm>
            <a:off x="2643174" y="1357298"/>
            <a:ext cx="571504" cy="357190"/>
          </a:xfrm>
          <a:prstGeom prst="roundRect">
            <a:avLst/>
          </a:prstGeom>
          <a:gradFill rotWithShape="0">
            <a:gsLst>
              <a:gs pos="0">
                <a:schemeClr val="bg1"/>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1" name="Rounded Rectangle 10"/>
          <p:cNvSpPr/>
          <p:nvPr/>
        </p:nvSpPr>
        <p:spPr bwMode="auto">
          <a:xfrm>
            <a:off x="3286116" y="1357298"/>
            <a:ext cx="571504" cy="357190"/>
          </a:xfrm>
          <a:prstGeom prst="roundRect">
            <a:avLst/>
          </a:prstGeom>
          <a:gradFill rotWithShape="0">
            <a:gsLst>
              <a:gs pos="0">
                <a:schemeClr val="bg1"/>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 name="Title 1"/>
          <p:cNvSpPr>
            <a:spLocks noGrp="1"/>
          </p:cNvSpPr>
          <p:nvPr>
            <p:ph type="title"/>
          </p:nvPr>
        </p:nvSpPr>
        <p:spPr/>
        <p:txBody>
          <a:bodyPr/>
          <a:lstStyle/>
          <a:p>
            <a:r>
              <a:rPr lang="en-AU" dirty="0" smtClean="0"/>
              <a:t>Mathematical logic to the rescue...</a:t>
            </a:r>
            <a:endParaRPr lang="en-AU" dirty="0"/>
          </a:p>
        </p:txBody>
      </p:sp>
      <p:sp>
        <p:nvSpPr>
          <p:cNvPr id="3" name="Content Placeholder 2"/>
          <p:cNvSpPr>
            <a:spLocks noGrp="1"/>
          </p:cNvSpPr>
          <p:nvPr>
            <p:ph idx="1"/>
          </p:nvPr>
        </p:nvSpPr>
        <p:spPr>
          <a:xfrm>
            <a:off x="228600" y="642918"/>
            <a:ext cx="6772292" cy="447660"/>
          </a:xfrm>
        </p:spPr>
        <p:txBody>
          <a:bodyPr/>
          <a:lstStyle/>
          <a:p>
            <a:r>
              <a:rPr lang="en-AU" dirty="0" smtClean="0"/>
              <a:t>Solved with symbolic algebra program:</a:t>
            </a:r>
          </a:p>
        </p:txBody>
      </p:sp>
      <p:pic>
        <p:nvPicPr>
          <p:cNvPr id="6" name="Picture 4"/>
          <p:cNvPicPr>
            <a:picLocks noChangeAspect="1" noChangeArrowheads="1"/>
          </p:cNvPicPr>
          <p:nvPr/>
        </p:nvPicPr>
        <p:blipFill>
          <a:blip r:embed="rId2" cstate="print"/>
          <a:srcRect/>
          <a:stretch>
            <a:fillRect/>
          </a:stretch>
        </p:blipFill>
        <p:spPr bwMode="auto">
          <a:xfrm>
            <a:off x="571472" y="1071546"/>
            <a:ext cx="3651711" cy="2286016"/>
          </a:xfrm>
          <a:prstGeom prst="rect">
            <a:avLst/>
          </a:prstGeom>
          <a:noFill/>
          <a:ln w="9525">
            <a:noFill/>
            <a:miter lim="800000"/>
            <a:headEnd/>
            <a:tailEnd/>
          </a:ln>
        </p:spPr>
      </p:pic>
      <p:sp>
        <p:nvSpPr>
          <p:cNvPr id="8" name="Content Placeholder 2"/>
          <p:cNvSpPr txBox="1">
            <a:spLocks/>
          </p:cNvSpPr>
          <p:nvPr/>
        </p:nvSpPr>
        <p:spPr bwMode="auto">
          <a:xfrm>
            <a:off x="4429124" y="1071546"/>
            <a:ext cx="4572032" cy="142876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kumimoji="1" lang="en-AU" kern="0" dirty="0" smtClean="0">
                <a:latin typeface="+mn-lt"/>
              </a:rPr>
              <a:t>Two key conditions:</a:t>
            </a:r>
          </a:p>
          <a:p>
            <a:pPr marL="342900" lvl="0" indent="-342900" eaLnBrk="0" hangingPunct="0">
              <a:spcBef>
                <a:spcPct val="20000"/>
              </a:spcBef>
              <a:buFontTx/>
              <a:buChar char="•"/>
            </a:pPr>
            <a:r>
              <a:rPr kumimoji="1" lang="en-AU" kern="0" dirty="0" smtClean="0">
                <a:latin typeface="+mn-lt"/>
              </a:rPr>
              <a:t>All accounts are positive if</a:t>
            </a:r>
          </a:p>
          <a:p>
            <a:pPr marL="800100" lvl="1" indent="-342900" eaLnBrk="0" hangingPunct="0">
              <a:spcBef>
                <a:spcPct val="20000"/>
              </a:spcBef>
              <a:buFontTx/>
              <a:buChar char="•"/>
            </a:pPr>
            <a:r>
              <a:rPr kumimoji="1" lang="en-AU" kern="0" dirty="0" smtClean="0">
                <a:latin typeface="+mn-lt"/>
              </a:rPr>
              <a:t> </a:t>
            </a:r>
            <a:r>
              <a:rPr kumimoji="1" lang="en-AU" b="1" i="1" kern="0" dirty="0" smtClean="0">
                <a:latin typeface="Symbol" pitchFamily="18" charset="2"/>
              </a:rPr>
              <a:t>b</a:t>
            </a:r>
            <a:r>
              <a:rPr kumimoji="1" lang="en-AU" b="1" i="1" kern="0" dirty="0" smtClean="0">
                <a:latin typeface="+mn-lt"/>
              </a:rPr>
              <a:t> &gt; </a:t>
            </a:r>
            <a:r>
              <a:rPr kumimoji="1" lang="en-AU" b="1" i="1" kern="0" dirty="0" err="1" smtClean="0">
                <a:latin typeface="+mn-lt"/>
              </a:rPr>
              <a:t>r</a:t>
            </a:r>
            <a:r>
              <a:rPr kumimoji="1" lang="en-AU" b="1" i="1" kern="0" baseline="-25000" dirty="0" err="1" smtClean="0">
                <a:latin typeface="+mn-lt"/>
              </a:rPr>
              <a:t>L</a:t>
            </a:r>
            <a:endParaRPr kumimoji="1" lang="en-AU" kern="0" dirty="0" smtClean="0">
              <a:latin typeface="+mn-lt"/>
            </a:endParaRPr>
          </a:p>
        </p:txBody>
      </p:sp>
      <p:sp>
        <p:nvSpPr>
          <p:cNvPr id="7" name="Content Placeholder 2"/>
          <p:cNvSpPr txBox="1">
            <a:spLocks/>
          </p:cNvSpPr>
          <p:nvPr/>
        </p:nvSpPr>
        <p:spPr bwMode="auto">
          <a:xfrm>
            <a:off x="4429124" y="2357430"/>
            <a:ext cx="4572032" cy="50006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800100" lvl="1" indent="-342900" eaLnBrk="0" hangingPunct="0">
              <a:spcBef>
                <a:spcPct val="20000"/>
              </a:spcBef>
              <a:buFontTx/>
              <a:buChar char="•"/>
            </a:pPr>
            <a:r>
              <a:rPr kumimoji="1" lang="en-AU" kern="0" dirty="0" smtClean="0">
                <a:latin typeface="+mn-lt"/>
              </a:rPr>
              <a:t>and </a:t>
            </a:r>
            <a:r>
              <a:rPr kumimoji="1" lang="en-AU" b="1" i="1" kern="0" dirty="0" smtClean="0">
                <a:latin typeface="Symbol" pitchFamily="18" charset="2"/>
              </a:rPr>
              <a:t>w</a:t>
            </a:r>
            <a:r>
              <a:rPr kumimoji="1" lang="en-AU" b="1" i="1" kern="0" dirty="0" smtClean="0">
                <a:latin typeface="+mn-lt"/>
              </a:rPr>
              <a:t> &gt; </a:t>
            </a:r>
            <a:r>
              <a:rPr kumimoji="1" lang="en-AU" b="1" i="1" kern="0" dirty="0" err="1" smtClean="0">
                <a:latin typeface="+mn-lt"/>
              </a:rPr>
              <a:t>r</a:t>
            </a:r>
            <a:r>
              <a:rPr kumimoji="1" lang="en-AU" b="1" i="1" kern="0" baseline="-25000" dirty="0" err="1" smtClean="0">
                <a:latin typeface="+mn-lt"/>
              </a:rPr>
              <a:t>D</a:t>
            </a:r>
            <a:endParaRPr kumimoji="1" lang="en-AU" kern="0" dirty="0" smtClean="0">
              <a:latin typeface="+mn-lt"/>
            </a:endParaRPr>
          </a:p>
        </p:txBody>
      </p:sp>
      <p:sp>
        <p:nvSpPr>
          <p:cNvPr id="9" name="Content Placeholder 2"/>
          <p:cNvSpPr txBox="1">
            <a:spLocks/>
          </p:cNvSpPr>
          <p:nvPr/>
        </p:nvSpPr>
        <p:spPr bwMode="auto">
          <a:xfrm>
            <a:off x="4429124" y="2786058"/>
            <a:ext cx="4572032" cy="50006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indent="-342900" eaLnBrk="0" hangingPunct="0">
              <a:spcBef>
                <a:spcPct val="20000"/>
              </a:spcBef>
              <a:buFontTx/>
              <a:buChar char="•"/>
            </a:pPr>
            <a:r>
              <a:rPr kumimoji="1" lang="en-AU" kern="0" dirty="0" smtClean="0">
                <a:latin typeface="+mn-lt"/>
              </a:rPr>
              <a:t>Which means???</a:t>
            </a:r>
          </a:p>
        </p:txBody>
      </p:sp>
      <p:sp>
        <p:nvSpPr>
          <p:cNvPr id="12" name="Content Placeholder 2"/>
          <p:cNvSpPr txBox="1">
            <a:spLocks/>
          </p:cNvSpPr>
          <p:nvPr/>
        </p:nvSpPr>
        <p:spPr bwMode="auto">
          <a:xfrm>
            <a:off x="428596" y="3429000"/>
            <a:ext cx="8143932" cy="335758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indent="-342900" eaLnBrk="0" hangingPunct="0">
              <a:spcBef>
                <a:spcPct val="20000"/>
              </a:spcBef>
              <a:buFontTx/>
              <a:buChar char="•"/>
            </a:pPr>
            <a:r>
              <a:rPr kumimoji="1" lang="en-AU" kern="0" dirty="0" smtClean="0">
                <a:latin typeface="+mn-lt"/>
              </a:rPr>
              <a:t>If (for example)...</a:t>
            </a:r>
          </a:p>
          <a:p>
            <a:pPr marL="800100" lvl="1" indent="-342900" eaLnBrk="0" hangingPunct="0">
              <a:spcBef>
                <a:spcPct val="20000"/>
              </a:spcBef>
              <a:buFontTx/>
              <a:buChar char="•"/>
            </a:pPr>
            <a:r>
              <a:rPr kumimoji="1" lang="en-AU" kern="0" dirty="0" smtClean="0">
                <a:latin typeface="+mn-lt"/>
              </a:rPr>
              <a:t>The (after inflation) interest rate on loans is 5%; </a:t>
            </a:r>
          </a:p>
          <a:p>
            <a:pPr marL="800100" lvl="1" indent="-342900" eaLnBrk="0" hangingPunct="0">
              <a:spcBef>
                <a:spcPct val="20000"/>
              </a:spcBef>
              <a:buFontTx/>
              <a:buChar char="•"/>
            </a:pPr>
            <a:r>
              <a:rPr kumimoji="1" lang="en-AU" kern="0" dirty="0" smtClean="0">
                <a:latin typeface="+mn-lt"/>
              </a:rPr>
              <a:t>The interest rate on deposits is 1%; and</a:t>
            </a:r>
          </a:p>
          <a:p>
            <a:pPr marL="800100" lvl="1" indent="-342900" eaLnBrk="0" hangingPunct="0">
              <a:spcBef>
                <a:spcPct val="20000"/>
              </a:spcBef>
              <a:buFontTx/>
              <a:buChar char="•"/>
            </a:pPr>
            <a:r>
              <a:rPr kumimoji="1" lang="en-AU" kern="0" dirty="0" smtClean="0">
                <a:latin typeface="+mn-lt"/>
              </a:rPr>
              <a:t>Bankers spend their account balance more often than once every 20 years; and</a:t>
            </a:r>
          </a:p>
          <a:p>
            <a:pPr marL="800100" lvl="1" indent="-342900" eaLnBrk="0" hangingPunct="0">
              <a:spcBef>
                <a:spcPct val="20000"/>
              </a:spcBef>
              <a:buFontTx/>
              <a:buChar char="•"/>
            </a:pPr>
            <a:r>
              <a:rPr kumimoji="1" lang="en-AU" kern="0" dirty="0" smtClean="0">
                <a:latin typeface="+mn-lt"/>
              </a:rPr>
              <a:t>Workers spend theirs more often than once every century</a:t>
            </a:r>
          </a:p>
          <a:p>
            <a:pPr marL="800100" lvl="1" indent="-342900" eaLnBrk="0" hangingPunct="0">
              <a:spcBef>
                <a:spcPct val="20000"/>
              </a:spcBef>
              <a:buFontTx/>
              <a:buChar char="•"/>
            </a:pPr>
            <a:r>
              <a:rPr kumimoji="1" lang="en-AU" kern="0" dirty="0" smtClean="0">
                <a:latin typeface="+mn-lt"/>
              </a:rPr>
              <a:t>Then the system </a:t>
            </a:r>
            <a:r>
              <a:rPr kumimoji="1" lang="en-AU" b="1" i="1" kern="0" dirty="0" smtClean="0">
                <a:latin typeface="+mn-lt"/>
              </a:rPr>
              <a:t>can</a:t>
            </a:r>
            <a:r>
              <a:rPr kumimoji="1" lang="en-AU" kern="0" dirty="0" smtClean="0">
                <a:latin typeface="+mn-lt"/>
              </a:rPr>
              <a:t> be stable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left)">
                                      <p:cBhvr>
                                        <p:cTn id="17" dur="2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left)">
                                      <p:cBhvr>
                                        <p:cTn id="22" dur="20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2000" fill="hold"/>
                                        <p:tgtEl>
                                          <p:spTgt spid="10"/>
                                        </p:tgtEl>
                                        <p:attrNameLst>
                                          <p:attrName>ppt_x</p:attrName>
                                        </p:attrNameLst>
                                      </p:cBhvr>
                                      <p:tavLst>
                                        <p:tav tm="0">
                                          <p:val>
                                            <p:strVal val="#ppt_x-#ppt_w/2"/>
                                          </p:val>
                                        </p:tav>
                                        <p:tav tm="100000">
                                          <p:val>
                                            <p:strVal val="#ppt_x"/>
                                          </p:val>
                                        </p:tav>
                                      </p:tavLst>
                                    </p:anim>
                                    <p:anim calcmode="lin" valueType="num">
                                      <p:cBhvr>
                                        <p:cTn id="28" dur="2000" fill="hold"/>
                                        <p:tgtEl>
                                          <p:spTgt spid="10"/>
                                        </p:tgtEl>
                                        <p:attrNameLst>
                                          <p:attrName>ppt_y</p:attrName>
                                        </p:attrNameLst>
                                      </p:cBhvr>
                                      <p:tavLst>
                                        <p:tav tm="0">
                                          <p:val>
                                            <p:strVal val="#ppt_y"/>
                                          </p:val>
                                        </p:tav>
                                        <p:tav tm="100000">
                                          <p:val>
                                            <p:strVal val="#ppt_y"/>
                                          </p:val>
                                        </p:tav>
                                      </p:tavLst>
                                    </p:anim>
                                    <p:anim calcmode="lin" valueType="num">
                                      <p:cBhvr>
                                        <p:cTn id="29" dur="2000" fill="hold"/>
                                        <p:tgtEl>
                                          <p:spTgt spid="10"/>
                                        </p:tgtEl>
                                        <p:attrNameLst>
                                          <p:attrName>ppt_w</p:attrName>
                                        </p:attrNameLst>
                                      </p:cBhvr>
                                      <p:tavLst>
                                        <p:tav tm="0">
                                          <p:val>
                                            <p:fltVal val="0"/>
                                          </p:val>
                                        </p:tav>
                                        <p:tav tm="100000">
                                          <p:val>
                                            <p:strVal val="#ppt_w"/>
                                          </p:val>
                                        </p:tav>
                                      </p:tavLst>
                                    </p:anim>
                                    <p:anim calcmode="lin" valueType="num">
                                      <p:cBhvr>
                                        <p:cTn id="30" dur="2000" fill="hold"/>
                                        <p:tgtEl>
                                          <p:spTgt spid="10"/>
                                        </p:tgtEl>
                                        <p:attrNameLst>
                                          <p:attrName>ppt_h</p:attrName>
                                        </p:attrNameLst>
                                      </p:cBhvr>
                                      <p:tavLst>
                                        <p:tav tm="0">
                                          <p:val>
                                            <p:strVal val="#ppt_h"/>
                                          </p:val>
                                        </p:tav>
                                        <p:tav tm="100000">
                                          <p:val>
                                            <p:strVal val="#ppt_h"/>
                                          </p:val>
                                        </p:tav>
                                      </p:tavLst>
                                    </p:anim>
                                  </p:childTnLst>
                                </p:cTn>
                              </p:par>
                              <p:par>
                                <p:cTn id="31" presetID="17" presetClass="entr" presetSubtype="8"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2000" fill="hold"/>
                                        <p:tgtEl>
                                          <p:spTgt spid="13"/>
                                        </p:tgtEl>
                                        <p:attrNameLst>
                                          <p:attrName>ppt_x</p:attrName>
                                        </p:attrNameLst>
                                      </p:cBhvr>
                                      <p:tavLst>
                                        <p:tav tm="0">
                                          <p:val>
                                            <p:strVal val="#ppt_x-#ppt_w/2"/>
                                          </p:val>
                                        </p:tav>
                                        <p:tav tm="100000">
                                          <p:val>
                                            <p:strVal val="#ppt_x"/>
                                          </p:val>
                                        </p:tav>
                                      </p:tavLst>
                                    </p:anim>
                                    <p:anim calcmode="lin" valueType="num">
                                      <p:cBhvr>
                                        <p:cTn id="34" dur="2000" fill="hold"/>
                                        <p:tgtEl>
                                          <p:spTgt spid="13"/>
                                        </p:tgtEl>
                                        <p:attrNameLst>
                                          <p:attrName>ppt_y</p:attrName>
                                        </p:attrNameLst>
                                      </p:cBhvr>
                                      <p:tavLst>
                                        <p:tav tm="0">
                                          <p:val>
                                            <p:strVal val="#ppt_y"/>
                                          </p:val>
                                        </p:tav>
                                        <p:tav tm="100000">
                                          <p:val>
                                            <p:strVal val="#ppt_y"/>
                                          </p:val>
                                        </p:tav>
                                      </p:tavLst>
                                    </p:anim>
                                    <p:anim calcmode="lin" valueType="num">
                                      <p:cBhvr>
                                        <p:cTn id="35" dur="2000" fill="hold"/>
                                        <p:tgtEl>
                                          <p:spTgt spid="13"/>
                                        </p:tgtEl>
                                        <p:attrNameLst>
                                          <p:attrName>ppt_w</p:attrName>
                                        </p:attrNameLst>
                                      </p:cBhvr>
                                      <p:tavLst>
                                        <p:tav tm="0">
                                          <p:val>
                                            <p:fltVal val="0"/>
                                          </p:val>
                                        </p:tav>
                                        <p:tav tm="100000">
                                          <p:val>
                                            <p:strVal val="#ppt_w"/>
                                          </p:val>
                                        </p:tav>
                                      </p:tavLst>
                                    </p:anim>
                                    <p:anim calcmode="lin" valueType="num">
                                      <p:cBhvr>
                                        <p:cTn id="36"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Effect transition="in" filter="wipe(left)">
                                      <p:cBhvr>
                                        <p:cTn id="41" dur="2000"/>
                                        <p:tgtEl>
                                          <p:spTgt spid="7">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8"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2000" fill="hold"/>
                                        <p:tgtEl>
                                          <p:spTgt spid="11"/>
                                        </p:tgtEl>
                                        <p:attrNameLst>
                                          <p:attrName>ppt_x</p:attrName>
                                        </p:attrNameLst>
                                      </p:cBhvr>
                                      <p:tavLst>
                                        <p:tav tm="0">
                                          <p:val>
                                            <p:strVal val="#ppt_x-#ppt_w/2"/>
                                          </p:val>
                                        </p:tav>
                                        <p:tav tm="100000">
                                          <p:val>
                                            <p:strVal val="#ppt_x"/>
                                          </p:val>
                                        </p:tav>
                                      </p:tavLst>
                                    </p:anim>
                                    <p:anim calcmode="lin" valueType="num">
                                      <p:cBhvr>
                                        <p:cTn id="47" dur="2000" fill="hold"/>
                                        <p:tgtEl>
                                          <p:spTgt spid="11"/>
                                        </p:tgtEl>
                                        <p:attrNameLst>
                                          <p:attrName>ppt_y</p:attrName>
                                        </p:attrNameLst>
                                      </p:cBhvr>
                                      <p:tavLst>
                                        <p:tav tm="0">
                                          <p:val>
                                            <p:strVal val="#ppt_y"/>
                                          </p:val>
                                        </p:tav>
                                        <p:tav tm="100000">
                                          <p:val>
                                            <p:strVal val="#ppt_y"/>
                                          </p:val>
                                        </p:tav>
                                      </p:tavLst>
                                    </p:anim>
                                    <p:anim calcmode="lin" valueType="num">
                                      <p:cBhvr>
                                        <p:cTn id="48" dur="2000" fill="hold"/>
                                        <p:tgtEl>
                                          <p:spTgt spid="11"/>
                                        </p:tgtEl>
                                        <p:attrNameLst>
                                          <p:attrName>ppt_w</p:attrName>
                                        </p:attrNameLst>
                                      </p:cBhvr>
                                      <p:tavLst>
                                        <p:tav tm="0">
                                          <p:val>
                                            <p:fltVal val="0"/>
                                          </p:val>
                                        </p:tav>
                                        <p:tav tm="100000">
                                          <p:val>
                                            <p:strVal val="#ppt_w"/>
                                          </p:val>
                                        </p:tav>
                                      </p:tavLst>
                                    </p:anim>
                                    <p:anim calcmode="lin" valueType="num">
                                      <p:cBhvr>
                                        <p:cTn id="4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9">
                                            <p:txEl>
                                              <p:pRg st="0" end="0"/>
                                            </p:txEl>
                                          </p:spTgt>
                                        </p:tgtEl>
                                        <p:attrNameLst>
                                          <p:attrName>style.visibility</p:attrName>
                                        </p:attrNameLst>
                                      </p:cBhvr>
                                      <p:to>
                                        <p:strVal val="visible"/>
                                      </p:to>
                                    </p:set>
                                    <p:animEffect transition="in" filter="wipe(left)">
                                      <p:cBhvr>
                                        <p:cTn id="54" dur="2000"/>
                                        <p:tgtEl>
                                          <p:spTgt spid="9">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70000"/>
                                  </p:iterate>
                                  <p:childTnLst>
                                    <p:set>
                                      <p:cBhvr>
                                        <p:cTn id="58" dur="1" fill="hold">
                                          <p:stCondLst>
                                            <p:cond delay="0"/>
                                          </p:stCondLst>
                                        </p:cTn>
                                        <p:tgtEl>
                                          <p:spTgt spid="12">
                                            <p:txEl>
                                              <p:pRg st="0" end="0"/>
                                            </p:txEl>
                                          </p:spTgt>
                                        </p:tgtEl>
                                        <p:attrNameLst>
                                          <p:attrName>style.visibility</p:attrName>
                                        </p:attrNameLst>
                                      </p:cBhvr>
                                      <p:to>
                                        <p:strVal val="visible"/>
                                      </p:to>
                                    </p:set>
                                    <p:animEffect transition="in" filter="wipe(left)">
                                      <p:cBhvr>
                                        <p:cTn id="59" dur="500"/>
                                        <p:tgtEl>
                                          <p:spTgt spid="12">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70000"/>
                                  </p:iterate>
                                  <p:childTnLst>
                                    <p:set>
                                      <p:cBhvr>
                                        <p:cTn id="63" dur="1" fill="hold">
                                          <p:stCondLst>
                                            <p:cond delay="0"/>
                                          </p:stCondLst>
                                        </p:cTn>
                                        <p:tgtEl>
                                          <p:spTgt spid="12">
                                            <p:txEl>
                                              <p:pRg st="1" end="1"/>
                                            </p:txEl>
                                          </p:spTgt>
                                        </p:tgtEl>
                                        <p:attrNameLst>
                                          <p:attrName>style.visibility</p:attrName>
                                        </p:attrNameLst>
                                      </p:cBhvr>
                                      <p:to>
                                        <p:strVal val="visible"/>
                                      </p:to>
                                    </p:set>
                                    <p:animEffect transition="in" filter="wipe(left)">
                                      <p:cBhvr>
                                        <p:cTn id="64" dur="500"/>
                                        <p:tgtEl>
                                          <p:spTgt spid="12">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70000"/>
                                  </p:iterate>
                                  <p:childTnLst>
                                    <p:set>
                                      <p:cBhvr>
                                        <p:cTn id="68" dur="1" fill="hold">
                                          <p:stCondLst>
                                            <p:cond delay="0"/>
                                          </p:stCondLst>
                                        </p:cTn>
                                        <p:tgtEl>
                                          <p:spTgt spid="12">
                                            <p:txEl>
                                              <p:pRg st="2" end="2"/>
                                            </p:txEl>
                                          </p:spTgt>
                                        </p:tgtEl>
                                        <p:attrNameLst>
                                          <p:attrName>style.visibility</p:attrName>
                                        </p:attrNameLst>
                                      </p:cBhvr>
                                      <p:to>
                                        <p:strVal val="visible"/>
                                      </p:to>
                                    </p:set>
                                    <p:animEffect transition="in" filter="wipe(left)">
                                      <p:cBhvr>
                                        <p:cTn id="69" dur="500"/>
                                        <p:tgtEl>
                                          <p:spTgt spid="12">
                                            <p:txEl>
                                              <p:pRg st="2" end="2"/>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70000"/>
                                  </p:iterate>
                                  <p:childTnLst>
                                    <p:set>
                                      <p:cBhvr>
                                        <p:cTn id="73" dur="1" fill="hold">
                                          <p:stCondLst>
                                            <p:cond delay="0"/>
                                          </p:stCondLst>
                                        </p:cTn>
                                        <p:tgtEl>
                                          <p:spTgt spid="12">
                                            <p:txEl>
                                              <p:pRg st="3" end="3"/>
                                            </p:txEl>
                                          </p:spTgt>
                                        </p:tgtEl>
                                        <p:attrNameLst>
                                          <p:attrName>style.visibility</p:attrName>
                                        </p:attrNameLst>
                                      </p:cBhvr>
                                      <p:to>
                                        <p:strVal val="visible"/>
                                      </p:to>
                                    </p:set>
                                    <p:animEffect transition="in" filter="wipe(left)">
                                      <p:cBhvr>
                                        <p:cTn id="74" dur="500"/>
                                        <p:tgtEl>
                                          <p:spTgt spid="12">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70000"/>
                                  </p:iterate>
                                  <p:childTnLst>
                                    <p:set>
                                      <p:cBhvr>
                                        <p:cTn id="78" dur="1" fill="hold">
                                          <p:stCondLst>
                                            <p:cond delay="0"/>
                                          </p:stCondLst>
                                        </p:cTn>
                                        <p:tgtEl>
                                          <p:spTgt spid="12">
                                            <p:txEl>
                                              <p:pRg st="4" end="4"/>
                                            </p:txEl>
                                          </p:spTgt>
                                        </p:tgtEl>
                                        <p:attrNameLst>
                                          <p:attrName>style.visibility</p:attrName>
                                        </p:attrNameLst>
                                      </p:cBhvr>
                                      <p:to>
                                        <p:strVal val="visible"/>
                                      </p:to>
                                    </p:set>
                                    <p:animEffect transition="in" filter="wipe(left)">
                                      <p:cBhvr>
                                        <p:cTn id="79" dur="500"/>
                                        <p:tgtEl>
                                          <p:spTgt spid="12">
                                            <p:txEl>
                                              <p:pRg st="4" end="4"/>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70000"/>
                                  </p:iterate>
                                  <p:childTnLst>
                                    <p:set>
                                      <p:cBhvr>
                                        <p:cTn id="83" dur="1" fill="hold">
                                          <p:stCondLst>
                                            <p:cond delay="0"/>
                                          </p:stCondLst>
                                        </p:cTn>
                                        <p:tgtEl>
                                          <p:spTgt spid="12">
                                            <p:txEl>
                                              <p:pRg st="5" end="5"/>
                                            </p:txEl>
                                          </p:spTgt>
                                        </p:tgtEl>
                                        <p:attrNameLst>
                                          <p:attrName>style.visibility</p:attrName>
                                        </p:attrNameLst>
                                      </p:cBhvr>
                                      <p:to>
                                        <p:strVal val="visible"/>
                                      </p:to>
                                    </p:set>
                                    <p:animEffect transition="in" filter="wipe(left)">
                                      <p:cBhvr>
                                        <p:cTn id="84"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1" grpId="0" animBg="1"/>
      <p:bldP spid="8" grpId="0" build="p" bldLvl="5"/>
      <p:bldP spid="7" grpId="0" build="p" bldLvl="5"/>
      <p:bldP spid="9" grpId="0" build="p" bldLvl="5"/>
      <p:bldP spid="12"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Common sense (and Marx) to the rescue...</a:t>
            </a:r>
            <a:endParaRPr lang="en-AU" dirty="0"/>
          </a:p>
        </p:txBody>
      </p:sp>
      <p:sp>
        <p:nvSpPr>
          <p:cNvPr id="3" name="Content Placeholder 2"/>
          <p:cNvSpPr>
            <a:spLocks noGrp="1"/>
          </p:cNvSpPr>
          <p:nvPr>
            <p:ph idx="1"/>
          </p:nvPr>
        </p:nvSpPr>
        <p:spPr>
          <a:xfrm>
            <a:off x="228600" y="838200"/>
            <a:ext cx="8763000" cy="5734072"/>
          </a:xfrm>
        </p:spPr>
        <p:txBody>
          <a:bodyPr/>
          <a:lstStyle/>
          <a:p>
            <a:r>
              <a:rPr lang="en-AU" b="1" i="1" dirty="0" smtClean="0"/>
              <a:t>It’s actually very simple:</a:t>
            </a:r>
          </a:p>
          <a:p>
            <a:pPr lvl="1"/>
            <a:r>
              <a:rPr lang="en-AU" dirty="0" smtClean="0"/>
              <a:t>Capitalist borrows $100</a:t>
            </a:r>
          </a:p>
          <a:p>
            <a:pPr lvl="1"/>
            <a:r>
              <a:rPr lang="en-AU" dirty="0" smtClean="0"/>
              <a:t>Generates $400 (money turns over 4 times in a year)</a:t>
            </a:r>
          </a:p>
          <a:p>
            <a:pPr lvl="1"/>
            <a:r>
              <a:rPr lang="en-AU" dirty="0" smtClean="0"/>
              <a:t>Pays $300 in wages + inputs, keeps $100 in profit</a:t>
            </a:r>
          </a:p>
          <a:p>
            <a:pPr lvl="1"/>
            <a:r>
              <a:rPr lang="en-AU" dirty="0" smtClean="0"/>
              <a:t>Uses $5 to pay interest on $100 debt</a:t>
            </a:r>
          </a:p>
          <a:p>
            <a:pPr lvl="1"/>
            <a:r>
              <a:rPr lang="en-AU" dirty="0" smtClean="0"/>
              <a:t>Pockets $75 (</a:t>
            </a:r>
            <a:r>
              <a:rPr lang="en-AU" b="1" i="1" dirty="0" smtClean="0"/>
              <a:t>M</a:t>
            </a:r>
            <a:r>
              <a:rPr lang="en-AU" b="1" i="1" baseline="30000" dirty="0" smtClean="0"/>
              <a:t>+</a:t>
            </a:r>
            <a:r>
              <a:rPr lang="en-AU" b="1" i="1" dirty="0" smtClean="0"/>
              <a:t>-M</a:t>
            </a:r>
            <a:r>
              <a:rPr lang="en-AU" dirty="0" smtClean="0"/>
              <a:t>) after paying debt down by $20</a:t>
            </a:r>
          </a:p>
          <a:p>
            <a:r>
              <a:rPr lang="en-AU" dirty="0" smtClean="0"/>
              <a:t>Expressed in terms of time lags, conditions under which credit-financed business is profitable are quite broad</a:t>
            </a:r>
          </a:p>
          <a:p>
            <a:pPr lvl="1"/>
            <a:r>
              <a:rPr lang="en-AU" i="1" dirty="0" smtClean="0"/>
              <a:t> </a:t>
            </a:r>
            <a:r>
              <a:rPr lang="en-AU" b="1" i="1" dirty="0" err="1" smtClean="0">
                <a:latin typeface="Symbol" pitchFamily="18" charset="2"/>
              </a:rPr>
              <a:t>t</a:t>
            </a:r>
            <a:r>
              <a:rPr lang="en-AU" b="1" i="1" baseline="-25000" dirty="0" err="1" smtClean="0"/>
              <a:t>S</a:t>
            </a:r>
            <a:r>
              <a:rPr lang="en-AU" i="1" baseline="-25000" dirty="0" smtClean="0"/>
              <a:t> </a:t>
            </a:r>
            <a:r>
              <a:rPr lang="en-AU" i="1" dirty="0" smtClean="0"/>
              <a:t>time lag from </a:t>
            </a:r>
            <a:r>
              <a:rPr lang="en-AU" b="1" i="1" dirty="0" smtClean="0"/>
              <a:t>M</a:t>
            </a:r>
            <a:r>
              <a:rPr lang="en-AU" i="1" dirty="0" smtClean="0"/>
              <a:t> to </a:t>
            </a:r>
            <a:r>
              <a:rPr lang="en-AU" b="1" i="1" dirty="0" smtClean="0"/>
              <a:t>M+</a:t>
            </a:r>
            <a:r>
              <a:rPr lang="en-AU" i="1" dirty="0" smtClean="0"/>
              <a:t> (1/4</a:t>
            </a:r>
            <a:r>
              <a:rPr lang="en-AU" i="1" baseline="30000" dirty="0" smtClean="0"/>
              <a:t>th</a:t>
            </a:r>
            <a:r>
              <a:rPr lang="en-AU" i="1" dirty="0" smtClean="0"/>
              <a:t> year standard setting)</a:t>
            </a:r>
          </a:p>
          <a:p>
            <a:pPr lvl="1"/>
            <a:r>
              <a:rPr lang="en-AU" dirty="0" smtClean="0"/>
              <a:t> </a:t>
            </a:r>
            <a:r>
              <a:rPr lang="en-AU" b="1" i="1" dirty="0" err="1" smtClean="0">
                <a:latin typeface="Symbol" pitchFamily="18" charset="2"/>
              </a:rPr>
              <a:t>t</a:t>
            </a:r>
            <a:r>
              <a:rPr lang="en-AU" b="1" i="1" baseline="-25000" dirty="0" err="1" smtClean="0"/>
              <a:t>W</a:t>
            </a:r>
            <a:r>
              <a:rPr lang="en-AU" baseline="-25000" dirty="0" smtClean="0"/>
              <a:t> </a:t>
            </a:r>
            <a:r>
              <a:rPr lang="en-AU" dirty="0" smtClean="0"/>
              <a:t>time lag in workers consumption (1/26</a:t>
            </a:r>
            <a:r>
              <a:rPr lang="en-AU" baseline="30000" dirty="0" smtClean="0"/>
              <a:t>th</a:t>
            </a:r>
            <a:r>
              <a:rPr lang="en-AU" dirty="0" smtClean="0"/>
              <a:t> year)</a:t>
            </a:r>
          </a:p>
          <a:p>
            <a:pPr lvl="1"/>
            <a:r>
              <a:rPr lang="en-AU" dirty="0" smtClean="0"/>
              <a:t> </a:t>
            </a:r>
            <a:r>
              <a:rPr lang="en-AU" b="1" i="1" dirty="0" err="1" smtClean="0">
                <a:latin typeface="Symbol" pitchFamily="18" charset="2"/>
              </a:rPr>
              <a:t>t</a:t>
            </a:r>
            <a:r>
              <a:rPr lang="en-AU" b="1" i="1" baseline="-25000" dirty="0" err="1" smtClean="0"/>
              <a:t>B</a:t>
            </a:r>
            <a:r>
              <a:rPr lang="en-AU" baseline="-25000" dirty="0" smtClean="0"/>
              <a:t> </a:t>
            </a:r>
            <a:r>
              <a:rPr lang="en-AU" dirty="0" smtClean="0"/>
              <a:t>time lag in bankers consumption (1 year)</a:t>
            </a:r>
          </a:p>
          <a:p>
            <a:r>
              <a:rPr lang="en-AU" dirty="0" smtClean="0"/>
              <a:t>Positive bank balances (and hence incomes—shown later) for broad range of parameter values...</a:t>
            </a:r>
          </a:p>
          <a:p>
            <a:endParaRPr lang="en-AU" dirty="0" smtClean="0"/>
          </a:p>
          <a:p>
            <a:endParaRPr lang="en-AU" dirty="0"/>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Conditions for positive bank balances over time</a:t>
            </a:r>
            <a:endParaRPr lang="en-AU" dirty="0"/>
          </a:p>
        </p:txBody>
      </p:sp>
      <p:sp>
        <p:nvSpPr>
          <p:cNvPr id="3" name="Content Placeholder 2"/>
          <p:cNvSpPr>
            <a:spLocks noGrp="1"/>
          </p:cNvSpPr>
          <p:nvPr>
            <p:ph idx="1"/>
          </p:nvPr>
        </p:nvSpPr>
        <p:spPr>
          <a:xfrm>
            <a:off x="228600" y="838200"/>
            <a:ext cx="4700590" cy="447660"/>
          </a:xfrm>
        </p:spPr>
        <p:txBody>
          <a:bodyPr/>
          <a:lstStyle/>
          <a:p>
            <a:r>
              <a:rPr lang="en-AU" dirty="0" smtClean="0"/>
              <a:t>Wide range of valid values:</a:t>
            </a:r>
            <a:endParaRPr lang="en-AU" dirty="0"/>
          </a:p>
        </p:txBody>
      </p:sp>
      <p:pic>
        <p:nvPicPr>
          <p:cNvPr id="485378" name="Picture 2"/>
          <p:cNvPicPr>
            <a:picLocks noChangeAspect="1" noChangeArrowheads="1"/>
          </p:cNvPicPr>
          <p:nvPr/>
        </p:nvPicPr>
        <p:blipFill>
          <a:blip r:embed="rId2" cstate="print"/>
          <a:srcRect/>
          <a:stretch>
            <a:fillRect/>
          </a:stretch>
        </p:blipFill>
        <p:spPr bwMode="auto">
          <a:xfrm>
            <a:off x="71406" y="4143380"/>
            <a:ext cx="3916840" cy="2571768"/>
          </a:xfrm>
          <a:prstGeom prst="rect">
            <a:avLst/>
          </a:prstGeom>
          <a:noFill/>
          <a:ln w="9525">
            <a:noFill/>
            <a:miter lim="800000"/>
            <a:headEnd/>
            <a:tailEnd/>
          </a:ln>
        </p:spPr>
      </p:pic>
      <p:pic>
        <p:nvPicPr>
          <p:cNvPr id="485379" name="Picture 3"/>
          <p:cNvPicPr>
            <a:picLocks noChangeAspect="1" noChangeArrowheads="1"/>
          </p:cNvPicPr>
          <p:nvPr/>
        </p:nvPicPr>
        <p:blipFill>
          <a:blip r:embed="rId3" cstate="print"/>
          <a:srcRect/>
          <a:stretch>
            <a:fillRect/>
          </a:stretch>
        </p:blipFill>
        <p:spPr bwMode="auto">
          <a:xfrm>
            <a:off x="71406" y="1285860"/>
            <a:ext cx="3857652" cy="2929595"/>
          </a:xfrm>
          <a:prstGeom prst="rect">
            <a:avLst/>
          </a:prstGeom>
          <a:noFill/>
          <a:ln w="9525">
            <a:noFill/>
            <a:miter lim="800000"/>
            <a:headEnd/>
            <a:tailEnd/>
          </a:ln>
        </p:spPr>
      </p:pic>
      <p:pic>
        <p:nvPicPr>
          <p:cNvPr id="485380" name="Picture 4"/>
          <p:cNvPicPr>
            <a:picLocks noChangeAspect="1" noChangeArrowheads="1"/>
          </p:cNvPicPr>
          <p:nvPr/>
        </p:nvPicPr>
        <p:blipFill>
          <a:blip r:embed="rId4" cstate="print"/>
          <a:srcRect/>
          <a:stretch>
            <a:fillRect/>
          </a:stretch>
        </p:blipFill>
        <p:spPr bwMode="auto">
          <a:xfrm>
            <a:off x="5000628" y="642918"/>
            <a:ext cx="3929061" cy="3279397"/>
          </a:xfrm>
          <a:prstGeom prst="rect">
            <a:avLst/>
          </a:prstGeom>
          <a:noFill/>
          <a:ln w="9525">
            <a:noFill/>
            <a:miter lim="800000"/>
            <a:headEnd/>
            <a:tailEnd/>
          </a:ln>
        </p:spPr>
      </p:pic>
      <p:sp>
        <p:nvSpPr>
          <p:cNvPr id="7" name="Content Placeholder 2"/>
          <p:cNvSpPr txBox="1">
            <a:spLocks/>
          </p:cNvSpPr>
          <p:nvPr/>
        </p:nvSpPr>
        <p:spPr bwMode="auto">
          <a:xfrm>
            <a:off x="3857620" y="4052910"/>
            <a:ext cx="5129218" cy="266223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AU" sz="2400" b="0" i="0" u="none" strike="noStrike" kern="0" cap="none" spc="0" normalizeH="0" baseline="0" noProof="0" dirty="0" smtClean="0">
                <a:ln>
                  <a:noFill/>
                </a:ln>
                <a:solidFill>
                  <a:schemeClr val="tx1"/>
                </a:solidFill>
                <a:effectLst/>
                <a:uLnTx/>
                <a:uFillTx/>
                <a:latin typeface="+mn-lt"/>
                <a:ea typeface="+mn-ea"/>
                <a:cs typeface="+mn-cs"/>
              </a:rPr>
              <a:t>Bank balances are positive if:</a:t>
            </a:r>
            <a:endParaRPr kumimoji="1" lang="en-AU" kern="0" dirty="0" smtClean="0">
              <a:latin typeface="+mn-lt"/>
            </a:endParaRPr>
          </a:p>
          <a:p>
            <a:pPr marL="342900" indent="-342900" eaLnBrk="0" hangingPunct="0">
              <a:spcBef>
                <a:spcPct val="20000"/>
              </a:spcBef>
              <a:buFontTx/>
              <a:buChar char="•"/>
            </a:pPr>
            <a:r>
              <a:rPr kumimoji="1" lang="en-AU" b="0" i="0" u="none" strike="noStrike" kern="0" cap="none" spc="0" normalizeH="0" noProof="0" dirty="0" smtClean="0">
                <a:ln>
                  <a:noFill/>
                </a:ln>
                <a:solidFill>
                  <a:schemeClr val="tx1"/>
                </a:solidFill>
                <a:effectLst/>
                <a:uLnTx/>
                <a:uFillTx/>
                <a:latin typeface="+mn-lt"/>
                <a:ea typeface="+mn-ea"/>
                <a:cs typeface="+mn-cs"/>
              </a:rPr>
              <a:t>Surplus generated in</a:t>
            </a:r>
            <a:r>
              <a:rPr kumimoji="1" lang="en-AU" kern="0" dirty="0" smtClean="0">
                <a:latin typeface="+mn-lt"/>
              </a:rPr>
              <a:t> production</a:t>
            </a:r>
            <a:endParaRPr kumimoji="1" lang="en-AU" b="0" i="0" u="none" strike="noStrike" kern="0" cap="none" spc="0" normalizeH="0" noProof="0" dirty="0" smtClean="0">
              <a:ln>
                <a:noFill/>
              </a:ln>
              <a:solidFill>
                <a:schemeClr val="tx1"/>
              </a:solidFill>
              <a:effectLst/>
              <a:uLnTx/>
              <a:uFillTx/>
              <a:latin typeface="+mn-lt"/>
              <a:ea typeface="+mn-ea"/>
              <a:cs typeface="+mn-cs"/>
            </a:endParaRPr>
          </a:p>
          <a:p>
            <a:pPr marL="342900" indent="-342900" eaLnBrk="0" hangingPunct="0">
              <a:spcBef>
                <a:spcPct val="20000"/>
              </a:spcBef>
              <a:buFontTx/>
              <a:buChar char="•"/>
            </a:pPr>
            <a:r>
              <a:rPr kumimoji="1" lang="en-AU" b="0" i="0" u="none" strike="noStrike" kern="0" cap="none" spc="0" normalizeH="0" noProof="0" dirty="0" smtClean="0">
                <a:ln>
                  <a:noFill/>
                </a:ln>
                <a:solidFill>
                  <a:schemeClr val="tx1"/>
                </a:solidFill>
                <a:effectLst/>
                <a:uLnTx/>
                <a:uFillTx/>
                <a:latin typeface="+mn-lt"/>
                <a:ea typeface="+mn-ea"/>
                <a:cs typeface="+mn-cs"/>
              </a:rPr>
              <a:t>&amp; workers consume</a:t>
            </a:r>
          </a:p>
          <a:p>
            <a:pPr marL="342900" indent="-342900" eaLnBrk="0" hangingPunct="0">
              <a:spcBef>
                <a:spcPct val="20000"/>
              </a:spcBef>
              <a:buFontTx/>
              <a:buChar char="•"/>
            </a:pPr>
            <a:r>
              <a:rPr kumimoji="1" lang="en-AU" kern="0" baseline="0" dirty="0" smtClean="0">
                <a:latin typeface="+mn-lt"/>
              </a:rPr>
              <a:t>&amp;</a:t>
            </a:r>
            <a:r>
              <a:rPr kumimoji="1" lang="en-AU" kern="0" dirty="0" smtClean="0">
                <a:latin typeface="+mn-lt"/>
              </a:rPr>
              <a:t> bankers spend</a:t>
            </a:r>
          </a:p>
          <a:p>
            <a:pPr marL="342900" indent="-342900" eaLnBrk="0" hangingPunct="0">
              <a:spcBef>
                <a:spcPct val="20000"/>
              </a:spcBef>
              <a:buFontTx/>
              <a:buChar char="•"/>
            </a:pPr>
            <a:r>
              <a:rPr kumimoji="1" lang="en-AU" kern="0" dirty="0" smtClean="0">
                <a:latin typeface="+mn-lt"/>
              </a:rPr>
              <a:t>Fairly basic conditions for positive profits, wages, etc...</a:t>
            </a:r>
          </a:p>
        </p:txBody>
      </p:sp>
      <p:sp>
        <p:nvSpPr>
          <p:cNvPr id="8" name="TextBox 7"/>
          <p:cNvSpPr txBox="1"/>
          <p:nvPr/>
        </p:nvSpPr>
        <p:spPr>
          <a:xfrm>
            <a:off x="857224" y="2221048"/>
            <a:ext cx="3286148" cy="707886"/>
          </a:xfrm>
          <a:prstGeom prst="rect">
            <a:avLst/>
          </a:prstGeom>
          <a:noFill/>
        </p:spPr>
        <p:txBody>
          <a:bodyPr wrap="square" rtlCol="0">
            <a:spAutoFit/>
          </a:bodyPr>
          <a:lstStyle/>
          <a:p>
            <a:r>
              <a:rPr lang="en-AU" sz="2000" dirty="0" smtClean="0">
                <a:solidFill>
                  <a:srgbClr val="FFFFFF"/>
                </a:solidFill>
                <a:effectLst>
                  <a:outerShdw blurRad="38100" dist="38100" dir="2700000" algn="tl">
                    <a:srgbClr val="000000">
                      <a:alpha val="43137"/>
                    </a:srgbClr>
                  </a:outerShdw>
                </a:effectLst>
                <a:latin typeface="+mj-lt"/>
              </a:rPr>
              <a:t>Viable even if turnover period is 7-10 years</a:t>
            </a:r>
            <a:endParaRPr lang="en-AU" sz="2000" dirty="0">
              <a:solidFill>
                <a:srgbClr val="FFFFFF"/>
              </a:solidFill>
              <a:effectLst>
                <a:outerShdw blurRad="38100" dist="38100" dir="2700000" algn="tl">
                  <a:srgbClr val="000000">
                    <a:alpha val="43137"/>
                  </a:srgbClr>
                </a:outerShdw>
              </a:effectLst>
              <a:latin typeface="+mj-l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85379"/>
                                        </p:tgtEl>
                                        <p:attrNameLst>
                                          <p:attrName>style.visibility</p:attrName>
                                        </p:attrNameLst>
                                      </p:cBhvr>
                                      <p:to>
                                        <p:strVal val="visible"/>
                                      </p:to>
                                    </p:set>
                                    <p:animEffect transition="in" filter="wipe(left)">
                                      <p:cBhvr>
                                        <p:cTn id="7" dur="5000"/>
                                        <p:tgtEl>
                                          <p:spTgt spid="4853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85378"/>
                                        </p:tgtEl>
                                        <p:attrNameLst>
                                          <p:attrName>style.visibility</p:attrName>
                                        </p:attrNameLst>
                                      </p:cBhvr>
                                      <p:to>
                                        <p:strVal val="visible"/>
                                      </p:to>
                                    </p:set>
                                    <p:animEffect transition="in" filter="wipe(left)">
                                      <p:cBhvr>
                                        <p:cTn id="17" dur="5000"/>
                                        <p:tgtEl>
                                          <p:spTgt spid="4853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5380"/>
                                        </p:tgtEl>
                                        <p:attrNameLst>
                                          <p:attrName>style.visibility</p:attrName>
                                        </p:attrNameLst>
                                      </p:cBhvr>
                                      <p:to>
                                        <p:strVal val="visible"/>
                                      </p:to>
                                    </p:set>
                                    <p:animEffect transition="in" filter="wipe(left)">
                                      <p:cBhvr>
                                        <p:cTn id="22" dur="5000"/>
                                        <p:tgtEl>
                                          <p:spTgt spid="48538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up)">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up)">
                                      <p:cBhvr>
                                        <p:cTn id="32" dur="5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Effect transition="in" filter="wipe(up)">
                                      <p:cBhvr>
                                        <p:cTn id="37" dur="500"/>
                                        <p:tgtEl>
                                          <p:spTgt spid="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Effect transition="in" filter="wipe(up)">
                                      <p:cBhvr>
                                        <p:cTn id="42" dur="500"/>
                                        <p:tgtEl>
                                          <p:spTgt spid="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animEffect transition="in" filter="wipe(up)">
                                      <p:cBhvr>
                                        <p:cTn id="4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P spid="8" grpId="0"/>
    </p:bldLst>
  </p:timing>
</p:sld>
</file>

<file path=ppt/theme/theme1.xml><?xml version="1.0" encoding="utf-8"?>
<a:theme xmlns:a="http://schemas.openxmlformats.org/drawingml/2006/main" name="Blank Presentation">
  <a:themeElements>
    <a:clrScheme name="">
      <a:dk1>
        <a:srgbClr val="000000"/>
      </a:dk1>
      <a:lt1>
        <a:srgbClr val="66CCFF"/>
      </a:lt1>
      <a:dk2>
        <a:srgbClr val="CBCBCB"/>
      </a:dk2>
      <a:lt2>
        <a:srgbClr val="000000"/>
      </a:lt2>
      <a:accent1>
        <a:srgbClr val="009999"/>
      </a:accent1>
      <a:accent2>
        <a:srgbClr val="FF9933"/>
      </a:accent2>
      <a:accent3>
        <a:srgbClr val="B8E2FF"/>
      </a:accent3>
      <a:accent4>
        <a:srgbClr val="000000"/>
      </a:accent4>
      <a:accent5>
        <a:srgbClr val="AACACA"/>
      </a:accent5>
      <a:accent6>
        <a:srgbClr val="E78A2D"/>
      </a:accent6>
      <a:hlink>
        <a:srgbClr val="330099"/>
      </a:hlink>
      <a:folHlink>
        <a:srgbClr val="CBCBCB"/>
      </a:folHlink>
    </a:clrScheme>
    <a:fontScheme name="Blank Presentatio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12700" cap="sq"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Blank Presentation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19776</TotalTime>
  <Words>1673</Words>
  <Application>Microsoft Office PowerPoint</Application>
  <PresentationFormat>On-screen Show (4:3)</PresentationFormat>
  <Paragraphs>243</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Blank Presentation</vt:lpstr>
      <vt:lpstr>Package</vt:lpstr>
      <vt:lpstr>Equation</vt:lpstr>
      <vt:lpstr>Solving Circuit Theory Conundrums</vt:lpstr>
      <vt:lpstr>Circuit Theory Conundrums</vt:lpstr>
      <vt:lpstr>Mathematical logic to the rescue...</vt:lpstr>
      <vt:lpstr>Consider simplest possible pure credit economy</vt:lpstr>
      <vt:lpstr>Mathematical logic to the rescue...</vt:lpstr>
      <vt:lpstr>Mathematical logic to the rescue...</vt:lpstr>
      <vt:lpstr>Mathematical logic to the rescue...</vt:lpstr>
      <vt:lpstr>Common sense (and Marx) to the rescue...</vt:lpstr>
      <vt:lpstr>Conditions for positive bank balances over time</vt:lpstr>
      <vt:lpstr>Conditions for positive incomes over time</vt:lpstr>
      <vt:lpstr>Common sense (and Marx) to the rescue...</vt:lpstr>
      <vt:lpstr>Conditions for positive incomes over time</vt:lpstr>
      <vt:lpstr>Basic financial and physical equilibrium conditions</vt:lpstr>
      <vt:lpstr>Basic financial and physical equilibrium conditions</vt:lpstr>
      <vt:lpstr>Common sense to the rescue...</vt:lpstr>
      <vt:lpstr>Common sense (and Marx) to the rescue...</vt:lpstr>
      <vt:lpstr>A new approach to dynamic modelling</vt:lpstr>
      <vt:lpstr>A new approach to dynamic modelling</vt:lpstr>
      <vt:lpstr>Conclusion: The Circuit “Works”</vt:lpstr>
      <vt:lpstr>The Circuit can be extended...</vt:lpstr>
    </vt:vector>
  </TitlesOfParts>
  <Company>University of Western Sydney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Misunderstanding the Great Depression, making the next one worse</dc:title>
  <dc:creator>Steve Keen</dc:creator>
  <cp:lastModifiedBy>Steve Keen</cp:lastModifiedBy>
  <cp:revision>845</cp:revision>
  <dcterms:created xsi:type="dcterms:W3CDTF">2006-02-26T02:19:32Z</dcterms:created>
  <dcterms:modified xsi:type="dcterms:W3CDTF">2009-12-11T08:27:55Z</dcterms:modified>
</cp:coreProperties>
</file>